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0" r:id="rId3"/>
    <p:sldId id="261" r:id="rId4"/>
    <p:sldId id="327" r:id="rId5"/>
    <p:sldId id="313" r:id="rId6"/>
    <p:sldId id="314" r:id="rId7"/>
    <p:sldId id="315" r:id="rId8"/>
    <p:sldId id="316" r:id="rId9"/>
    <p:sldId id="317" r:id="rId10"/>
    <p:sldId id="328" r:id="rId11"/>
    <p:sldId id="384" r:id="rId12"/>
    <p:sldId id="385" r:id="rId13"/>
    <p:sldId id="401" r:id="rId14"/>
    <p:sldId id="358" r:id="rId15"/>
    <p:sldId id="331" r:id="rId16"/>
    <p:sldId id="399" r:id="rId17"/>
    <p:sldId id="393" r:id="rId18"/>
    <p:sldId id="394" r:id="rId19"/>
    <p:sldId id="388" r:id="rId20"/>
    <p:sldId id="395" r:id="rId21"/>
    <p:sldId id="396" r:id="rId22"/>
    <p:sldId id="397" r:id="rId23"/>
    <p:sldId id="398" r:id="rId24"/>
    <p:sldId id="402" r:id="rId25"/>
    <p:sldId id="350" r:id="rId26"/>
    <p:sldId id="404" r:id="rId27"/>
    <p:sldId id="403" r:id="rId28"/>
    <p:sldId id="360" r:id="rId29"/>
    <p:sldId id="406" r:id="rId30"/>
    <p:sldId id="405" r:id="rId31"/>
    <p:sldId id="408" r:id="rId32"/>
    <p:sldId id="359" r:id="rId33"/>
    <p:sldId id="400" r:id="rId34"/>
    <p:sldId id="409" r:id="rId35"/>
    <p:sldId id="377" r:id="rId36"/>
    <p:sldId id="271" r:id="rId37"/>
    <p:sldId id="378" r:id="rId38"/>
    <p:sldId id="326" r:id="rId39"/>
    <p:sldId id="411" r:id="rId40"/>
    <p:sldId id="413" r:id="rId41"/>
    <p:sldId id="375" r:id="rId42"/>
    <p:sldId id="412" r:id="rId43"/>
    <p:sldId id="410" r:id="rId44"/>
    <p:sldId id="383" r:id="rId4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6699"/>
    <a:srgbClr val="0000CC"/>
    <a:srgbClr val="3333FF"/>
    <a:srgbClr val="FF0066"/>
    <a:srgbClr val="00CCFF"/>
    <a:srgbClr val="33CCFF"/>
    <a:srgbClr val="66CCFF"/>
    <a:srgbClr val="FD8E1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74915" autoAdjust="0"/>
  </p:normalViewPr>
  <p:slideViewPr>
    <p:cSldViewPr snapToGrid="0">
      <p:cViewPr>
        <p:scale>
          <a:sx n="70" d="100"/>
          <a:sy n="70" d="100"/>
        </p:scale>
        <p:origin x="-1483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9951151939341"/>
          <c:y val="0.11123778557065625"/>
          <c:w val="0.68693587780694076"/>
          <c:h val="0.80177309732314339"/>
        </c:manualLayout>
      </c:layout>
      <c:pieChart>
        <c:varyColors val="1"/>
        <c:ser>
          <c:idx val="0"/>
          <c:order val="0"/>
          <c:spPr>
            <a:ln w="60325">
              <a:solidFill>
                <a:schemeClr val="tx2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60325"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60325">
                <a:solidFill>
                  <a:schemeClr val="tx2">
                    <a:lumMod val="75000"/>
                  </a:schemeClr>
                </a:solidFill>
              </a:ln>
            </c:spPr>
          </c:dPt>
          <c:dPt>
            <c:idx val="8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60325">
                <a:solidFill>
                  <a:schemeClr val="tx2">
                    <a:lumMod val="75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-0.234169309565471"/>
                  <c:y val="0.11398254856626448"/>
                </c:manualLayout>
              </c:layout>
              <c:tx>
                <c:rich>
                  <a:bodyPr/>
                  <a:lstStyle/>
                  <a:p>
                    <a:r>
                      <a:rPr lang="ru-RU" sz="1520" b="1" i="0" baseline="0"/>
                      <a:t>Лебяженское ГП 37 домов</a:t>
                    </a:r>
                  </a:p>
                  <a:p>
                    <a:r>
                      <a:rPr lang="ru-RU" sz="1520" b="1" i="0" baseline="0"/>
                      <a:t> 34%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1"/>
              <c:showPercent val="1"/>
              <c:showBubbleSize val="0"/>
            </c:dLbl>
            <c:dLbl>
              <c:idx val="4"/>
              <c:layout>
                <c:manualLayout>
                  <c:x val="-2.6295749489647129E-2"/>
                  <c:y val="-0.21000606732604515"/>
                </c:manualLayout>
              </c:layout>
              <c:tx>
                <c:rich>
                  <a:bodyPr/>
                  <a:lstStyle/>
                  <a:p>
                    <a:r>
                      <a:rPr lang="ru-RU" sz="1520" b="1" i="0" baseline="0"/>
                      <a:t>Лопухинское СП 30 домов</a:t>
                    </a:r>
                  </a:p>
                  <a:p>
                    <a:r>
                      <a:rPr lang="ru-RU" sz="1520" b="1" i="0" baseline="0"/>
                      <a:t> 28%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1"/>
              <c:showPercent val="1"/>
              <c:showBubbleSize val="0"/>
            </c:dLbl>
            <c:dLbl>
              <c:idx val="8"/>
              <c:layout>
                <c:manualLayout>
                  <c:x val="0.23249418150058521"/>
                  <c:y val="-3.2776640613381092E-2"/>
                </c:manualLayout>
              </c:layout>
              <c:tx>
                <c:rich>
                  <a:bodyPr/>
                  <a:lstStyle/>
                  <a:p>
                    <a:r>
                      <a:rPr lang="ru-RU" sz="1520" b="1" i="0" baseline="0"/>
                      <a:t>Копорское СП </a:t>
                    </a:r>
                  </a:p>
                  <a:p>
                    <a:r>
                      <a:rPr lang="ru-RU" sz="1520" b="1" i="0" baseline="0"/>
                      <a:t>21 дом</a:t>
                    </a:r>
                  </a:p>
                  <a:p>
                    <a:r>
                      <a:rPr lang="ru-RU" sz="1520" b="1" i="0" baseline="0"/>
                      <a:t> 20%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1"/>
              <c:showPercent val="1"/>
              <c:showBubbleSize val="0"/>
            </c:dLbl>
            <c:dLbl>
              <c:idx val="11"/>
              <c:tx>
                <c:rich>
                  <a:bodyPr/>
                  <a:lstStyle/>
                  <a:p>
                    <a:r>
                      <a:rPr lang="ru-RU" sz="1520" b="1" i="0" baseline="0"/>
                      <a:t>Ропшинское СП  19 домов </a:t>
                    </a:r>
                  </a:p>
                  <a:p>
                    <a:r>
                      <a:rPr lang="ru-RU" sz="1520" b="1" i="0" baseline="0"/>
                      <a:t>18%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1"/>
              <c:showPercent val="1"/>
              <c:showBubbleSize val="0"/>
            </c:dLbl>
            <c:txPr>
              <a:bodyPr/>
              <a:lstStyle/>
              <a:p>
                <a:pPr>
                  <a:defRPr sz="1520" b="1" i="0" baseline="0"/>
                </a:pPr>
                <a:endParaRPr lang="ru-RU"/>
              </a:p>
            </c:txPr>
            <c:showLegendKey val="0"/>
            <c:showVal val="0"/>
            <c:showCatName val="0"/>
            <c:showSerName val="1"/>
            <c:showPercent val="1"/>
            <c:showBubbleSize val="0"/>
            <c:showLeaderLines val="1"/>
          </c:dLbls>
          <c:cat>
            <c:multiLvlStrRef>
              <c:f>Лист1!$A$3:$B$15</c:f>
              <c:multiLvlStrCache>
                <c:ptCount val="12"/>
                <c:lvl>
                  <c:pt idx="0">
                    <c:v>37 домов</c:v>
                  </c:pt>
                  <c:pt idx="4">
                    <c:v>30 домов</c:v>
                  </c:pt>
                  <c:pt idx="8">
                    <c:v>21 дом</c:v>
                  </c:pt>
                  <c:pt idx="11">
                    <c:v>19 домов</c:v>
                  </c:pt>
                </c:lvl>
                <c:lvl>
                  <c:pt idx="0">
                    <c:v>Лебяженское ГП </c:v>
                  </c:pt>
                  <c:pt idx="4">
                    <c:v>Лопухинское СП</c:v>
                  </c:pt>
                  <c:pt idx="8">
                    <c:v>Копорское СП</c:v>
                  </c:pt>
                  <c:pt idx="11">
                    <c:v>Ропшинское СП</c:v>
                  </c:pt>
                </c:lvl>
              </c:multiLvlStrCache>
            </c:multiLvlStrRef>
          </c:cat>
          <c:val>
            <c:numRef>
              <c:f>Лист1!$C$3:$C$15</c:f>
              <c:numCache>
                <c:formatCode>General</c:formatCode>
                <c:ptCount val="13"/>
                <c:pt idx="0" formatCode="0%">
                  <c:v>0.34579439252336447</c:v>
                </c:pt>
                <c:pt idx="4" formatCode="0%">
                  <c:v>0.28037383177570091</c:v>
                </c:pt>
                <c:pt idx="8" formatCode="0%">
                  <c:v>0.19626168224299065</c:v>
                </c:pt>
                <c:pt idx="11" formatCode="0%">
                  <c:v>0.17757009345794392</c:v>
                </c:pt>
              </c:numCache>
            </c:numRef>
          </c:val>
        </c:ser>
        <c:ser>
          <c:idx val="1"/>
          <c:order val="1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multiLvlStrRef>
              <c:f>Лист1!$A$3:$B$15</c:f>
              <c:multiLvlStrCache>
                <c:ptCount val="12"/>
                <c:lvl>
                  <c:pt idx="0">
                    <c:v>37 домов</c:v>
                  </c:pt>
                  <c:pt idx="4">
                    <c:v>30 домов</c:v>
                  </c:pt>
                  <c:pt idx="8">
                    <c:v>21 дом</c:v>
                  </c:pt>
                  <c:pt idx="11">
                    <c:v>19 домов</c:v>
                  </c:pt>
                </c:lvl>
                <c:lvl>
                  <c:pt idx="0">
                    <c:v>Лебяженское ГП </c:v>
                  </c:pt>
                  <c:pt idx="4">
                    <c:v>Лопухинское СП</c:v>
                  </c:pt>
                  <c:pt idx="8">
                    <c:v>Копорское СП</c:v>
                  </c:pt>
                  <c:pt idx="11">
                    <c:v>Ропшинское СП</c:v>
                  </c:pt>
                </c:lvl>
              </c:multiLvlStrCache>
            </c:multiLvlStrRef>
          </c:cat>
          <c:val>
            <c:numRef>
              <c:f>Лист1!$D$3:$D$15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2"/>
          <c:order val="2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multiLvlStrRef>
              <c:f>Лист1!$A$3:$B$15</c:f>
              <c:multiLvlStrCache>
                <c:ptCount val="12"/>
                <c:lvl>
                  <c:pt idx="0">
                    <c:v>37 домов</c:v>
                  </c:pt>
                  <c:pt idx="4">
                    <c:v>30 домов</c:v>
                  </c:pt>
                  <c:pt idx="8">
                    <c:v>21 дом</c:v>
                  </c:pt>
                  <c:pt idx="11">
                    <c:v>19 домов</c:v>
                  </c:pt>
                </c:lvl>
                <c:lvl>
                  <c:pt idx="0">
                    <c:v>Лебяженское ГП </c:v>
                  </c:pt>
                  <c:pt idx="4">
                    <c:v>Лопухинское СП</c:v>
                  </c:pt>
                  <c:pt idx="8">
                    <c:v>Копорское СП</c:v>
                  </c:pt>
                  <c:pt idx="11">
                    <c:v>Ропшинское СП</c:v>
                  </c:pt>
                </c:lvl>
              </c:multiLvlStrCache>
            </c:multiLvlStrRef>
          </c:cat>
          <c:val>
            <c:numRef>
              <c:f>Лист1!$E$3:$E$15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3"/>
          <c:order val="3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multiLvlStrRef>
              <c:f>Лист1!$A$3:$B$15</c:f>
              <c:multiLvlStrCache>
                <c:ptCount val="12"/>
                <c:lvl>
                  <c:pt idx="0">
                    <c:v>37 домов</c:v>
                  </c:pt>
                  <c:pt idx="4">
                    <c:v>30 домов</c:v>
                  </c:pt>
                  <c:pt idx="8">
                    <c:v>21 дом</c:v>
                  </c:pt>
                  <c:pt idx="11">
                    <c:v>19 домов</c:v>
                  </c:pt>
                </c:lvl>
                <c:lvl>
                  <c:pt idx="0">
                    <c:v>Лебяженское ГП </c:v>
                  </c:pt>
                  <c:pt idx="4">
                    <c:v>Лопухинское СП</c:v>
                  </c:pt>
                  <c:pt idx="8">
                    <c:v>Копорское СП</c:v>
                  </c:pt>
                  <c:pt idx="11">
                    <c:v>Ропшинское СП</c:v>
                  </c:pt>
                </c:lvl>
              </c:multiLvlStrCache>
            </c:multiLvlStrRef>
          </c:cat>
          <c:val>
            <c:numRef>
              <c:f>Лист1!$F$3:$F$15</c:f>
              <c:numCache>
                <c:formatCode>0%</c:formatCode>
                <c:ptCount val="13"/>
                <c:pt idx="0">
                  <c:v>0.22429906542056074</c:v>
                </c:pt>
                <c:pt idx="1">
                  <c:v>4.6728971962616821E-2</c:v>
                </c:pt>
                <c:pt idx="2">
                  <c:v>4.6728971962616821E-2</c:v>
                </c:pt>
                <c:pt idx="3">
                  <c:v>2.8037383177570093E-2</c:v>
                </c:pt>
                <c:pt idx="4">
                  <c:v>0.11214953271028037</c:v>
                </c:pt>
                <c:pt idx="5">
                  <c:v>3.7383177570093455E-2</c:v>
                </c:pt>
                <c:pt idx="6">
                  <c:v>1.8691588785046728E-2</c:v>
                </c:pt>
                <c:pt idx="7">
                  <c:v>0.11214953271028037</c:v>
                </c:pt>
                <c:pt idx="8">
                  <c:v>0.16822429906542055</c:v>
                </c:pt>
                <c:pt idx="9">
                  <c:v>1.8691588785046728E-2</c:v>
                </c:pt>
                <c:pt idx="10">
                  <c:v>9.3457943925233638E-3</c:v>
                </c:pt>
                <c:pt idx="11">
                  <c:v>0.17757009345794392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'Лист1 (2)'!$C$1</c:f>
              <c:strCache>
                <c:ptCount val="1"/>
                <c:pt idx="0">
                  <c:v>% сбора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</c:spPr>
          <c:invertIfNegative val="0"/>
          <c:dLbls>
            <c:dLbl>
              <c:idx val="2"/>
              <c:spPr>
                <a:noFill/>
              </c:spPr>
              <c:txPr>
                <a:bodyPr/>
                <a:lstStyle/>
                <a:p>
                  <a:pPr>
                    <a:defRPr sz="1600" b="1" i="0" baseline="0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>
                <c:manualLayout>
                  <c:x val="7.5329566854990607E-3"/>
                  <c:y val="1.349015566412719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'Лист1 (2)'!$B$2:$B$22</c:f>
              <c:strCache>
                <c:ptCount val="21"/>
                <c:pt idx="0">
                  <c:v>Копорье д.1</c:v>
                </c:pt>
                <c:pt idx="1">
                  <c:v>Копорье д.2</c:v>
                </c:pt>
                <c:pt idx="2">
                  <c:v>Копорье д.3</c:v>
                </c:pt>
                <c:pt idx="3">
                  <c:v>Копорье д.4</c:v>
                </c:pt>
                <c:pt idx="4">
                  <c:v>Копорье д.5</c:v>
                </c:pt>
                <c:pt idx="5">
                  <c:v>Копорье д.6</c:v>
                </c:pt>
                <c:pt idx="6">
                  <c:v>Копорье д.7</c:v>
                </c:pt>
                <c:pt idx="7">
                  <c:v>Копорье д.8</c:v>
                </c:pt>
                <c:pt idx="8">
                  <c:v>Копорье д.9</c:v>
                </c:pt>
                <c:pt idx="9">
                  <c:v>Копорье д.10</c:v>
                </c:pt>
                <c:pt idx="10">
                  <c:v>Копорье д.11</c:v>
                </c:pt>
                <c:pt idx="11">
                  <c:v>Копорье д.12</c:v>
                </c:pt>
                <c:pt idx="12">
                  <c:v>Копорье д.13</c:v>
                </c:pt>
                <c:pt idx="13">
                  <c:v>Копорье д.14</c:v>
                </c:pt>
                <c:pt idx="14">
                  <c:v>Копорье д.15</c:v>
                </c:pt>
                <c:pt idx="15">
                  <c:v>Копорье д.16</c:v>
                </c:pt>
                <c:pt idx="16">
                  <c:v>Копорье д.17</c:v>
                </c:pt>
                <c:pt idx="17">
                  <c:v>Копорье д.18</c:v>
                </c:pt>
                <c:pt idx="18">
                  <c:v>Ломаха д.1</c:v>
                </c:pt>
                <c:pt idx="19">
                  <c:v>Ломаха д.2</c:v>
                </c:pt>
                <c:pt idx="20">
                  <c:v>Широково д.20</c:v>
                </c:pt>
              </c:strCache>
            </c:strRef>
          </c:cat>
          <c:val>
            <c:numRef>
              <c:f>'Лист1 (2)'!$C$2:$C$22</c:f>
              <c:numCache>
                <c:formatCode>0.0</c:formatCode>
                <c:ptCount val="21"/>
                <c:pt idx="0">
                  <c:v>90.162909572316408</c:v>
                </c:pt>
                <c:pt idx="1">
                  <c:v>87.404978606401855</c:v>
                </c:pt>
                <c:pt idx="2">
                  <c:v>78.249167788086964</c:v>
                </c:pt>
                <c:pt idx="3">
                  <c:v>103.54366068795416</c:v>
                </c:pt>
                <c:pt idx="4">
                  <c:v>92.082933840929755</c:v>
                </c:pt>
                <c:pt idx="5">
                  <c:v>89.112155101764529</c:v>
                </c:pt>
                <c:pt idx="6">
                  <c:v>94.591801643212506</c:v>
                </c:pt>
                <c:pt idx="7">
                  <c:v>89.400916700738094</c:v>
                </c:pt>
                <c:pt idx="8">
                  <c:v>87.681781579466545</c:v>
                </c:pt>
                <c:pt idx="9">
                  <c:v>98.101923939721843</c:v>
                </c:pt>
                <c:pt idx="10">
                  <c:v>94.7479685538746</c:v>
                </c:pt>
                <c:pt idx="11">
                  <c:v>92.333882041193192</c:v>
                </c:pt>
                <c:pt idx="12">
                  <c:v>92.070758584393317</c:v>
                </c:pt>
                <c:pt idx="13">
                  <c:v>91.562363182157668</c:v>
                </c:pt>
                <c:pt idx="14">
                  <c:v>100.97158937564809</c:v>
                </c:pt>
                <c:pt idx="15">
                  <c:v>89.5601846834154</c:v>
                </c:pt>
                <c:pt idx="16">
                  <c:v>95.780554038733243</c:v>
                </c:pt>
                <c:pt idx="17">
                  <c:v>97.653086914662836</c:v>
                </c:pt>
                <c:pt idx="18">
                  <c:v>111.41412663875234</c:v>
                </c:pt>
                <c:pt idx="19">
                  <c:v>114.91463582541652</c:v>
                </c:pt>
                <c:pt idx="20">
                  <c:v>91.999890371913295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7405824"/>
        <c:axId val="37407360"/>
      </c:barChart>
      <c:catAx>
        <c:axId val="374058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7407360"/>
        <c:crosses val="autoZero"/>
        <c:auto val="1"/>
        <c:lblAlgn val="ctr"/>
        <c:lblOffset val="100"/>
        <c:noMultiLvlLbl val="0"/>
      </c:catAx>
      <c:valAx>
        <c:axId val="37407360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74058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2400"/>
          </a:pPr>
          <a:endParaRPr lang="ru-RU"/>
        </a:p>
      </c:txPr>
    </c:legend>
    <c:plotVisOnly val="1"/>
    <c:dispBlanksAs val="gap"/>
    <c:showDLblsOverMax val="0"/>
  </c:chart>
  <c:spPr>
    <a:ln w="34925">
      <a:solidFill>
        <a:schemeClr val="accent5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9872C8-FFD5-4D4F-B6E5-047CB4D913AA}" type="doc">
      <dgm:prSet loTypeId="urn:microsoft.com/office/officeart/2005/8/layout/bProcess4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DA48C1-953E-4AB7-B7E9-B2FF4588BBE3}">
      <dgm:prSet phldrT="[Текст]" custT="1"/>
      <dgm:spPr>
        <a:solidFill>
          <a:schemeClr val="accent4">
            <a:lumMod val="20000"/>
            <a:lumOff val="8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Установление необходимости проведения  капитального ремонта МКД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A0AB2C-E4BE-4D3F-9DF3-92D6C0212D1B}" type="parTrans" cxnId="{FC2F1A2E-CBB1-42D5-B623-DB000951B646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9FE37-0C00-4C3F-BEF6-1CB5A58E74DD}" type="sibTrans" cxnId="{FC2F1A2E-CBB1-42D5-B623-DB000951B646}">
      <dgm:prSet/>
      <dgm:spPr>
        <a:gradFill flip="none" rotWithShape="1">
          <a:gsLst>
            <a:gs pos="25000">
              <a:schemeClr val="accent4">
                <a:lumMod val="20000"/>
                <a:lumOff val="80000"/>
              </a:schemeClr>
            </a:gs>
            <a:gs pos="53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BD4949-4D18-4ED0-A143-F38543F1E9EF}">
      <dgm:prSet phldrT="[Текст]" custT="1"/>
      <dgm:spPr>
        <a:solidFill>
          <a:schemeClr val="accent4">
            <a:lumMod val="40000"/>
            <a:lumOff val="6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экспертизы. Получение экспертного заключения о необходимости проведения капитального ремонта.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2C3D9B-410D-4A7D-9FF5-97B441FB9E92}" type="parTrans" cxnId="{9471BA65-9C34-452A-90F5-A39EADB5D5F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6A1DCF-547C-43AD-9B2C-F7D96DD8DE50}" type="sibTrans" cxnId="{9471BA65-9C34-452A-90F5-A39EADB5D5FB}">
      <dgm:prSet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0C3A78-20DE-4FBA-B7FB-82CC752A794D}">
      <dgm:prSet phldrT="[Текст]" custT="1"/>
      <dgm:spPr>
        <a:solidFill>
          <a:schemeClr val="accent4">
            <a:lumMod val="60000"/>
            <a:lumOff val="4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сметной документации на выполнение работ 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Согласование сметной документации с Фондом капитального ремонта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7C4891-7AA8-4C0B-AC7D-2E894387728F}" type="parTrans" cxnId="{45A787B8-6B7B-4E49-9304-3ED7E1C270E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F7EC6C-58F0-4DF6-AA88-F4FA8BE3BDE9}" type="sibTrans" cxnId="{45A787B8-6B7B-4E49-9304-3ED7E1C270EB}">
      <dgm:prSet/>
      <dgm:spPr>
        <a:gradFill flip="none" rotWithShape="1">
          <a:gsLst>
            <a:gs pos="34000">
              <a:srgbClr val="FFC000"/>
            </a:gs>
            <a:gs pos="58000">
              <a:schemeClr val="accent2">
                <a:lumMod val="60000"/>
                <a:lumOff val="40000"/>
              </a:schemeClr>
            </a:gs>
            <a:gs pos="100000">
              <a:srgbClr val="FDA69D"/>
            </a:gs>
          </a:gsLst>
          <a:lin ang="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A7AD34-8D72-42AE-A6FD-27E1D99A2474}">
      <dgm:prSet phldrT="[Текст]" custT="1"/>
      <dgm:spPr>
        <a:solidFill>
          <a:schemeClr val="accent2">
            <a:lumMod val="40000"/>
            <a:lumOff val="60000"/>
          </a:schemeClr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Получение сведений от Фонда капитального ремонта о достаточности средств на проведение капитального ремонта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04914E-F0FC-44F8-A83C-C850BD2781DA}" type="parTrans" cxnId="{EFABCEA3-7A00-433C-96D7-0CB777EC1E92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F04C6C-561B-484C-B096-9126336B8610}" type="sibTrans" cxnId="{EFABCEA3-7A00-433C-96D7-0CB777EC1E92}">
      <dgm:prSet/>
      <dgm:spPr>
        <a:gradFill rotWithShape="0">
          <a:gsLst>
            <a:gs pos="0">
              <a:srgbClr val="FFC000"/>
            </a:gs>
            <a:gs pos="61000">
              <a:srgbClr val="FB2B15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  <a:ln>
          <a:solidFill>
            <a:schemeClr val="tx1"/>
          </a:solidFill>
        </a:ln>
      </dgm:spPr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4C445F-CEBD-4572-8606-E100D0E4F5D9}">
      <dgm:prSet phldrT="[Текст]" custT="1"/>
      <dgm:spPr>
        <a:solidFill>
          <a:srgbClr val="FF6699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Процент сбора  начислений от собственников за  период 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менее 12 месяцев</a:t>
          </a:r>
        </a:p>
        <a:p>
          <a:pPr>
            <a:spcAft>
              <a:spcPts val="0"/>
            </a:spcAft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более  95%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1965F0-4C99-4FDB-9138-C180C57B7B7D}" type="parTrans" cxnId="{BBE4463A-2FF6-44F2-AAB3-A93BB7B6FD1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9C7432-9D62-47F8-844C-1AB1680711D2}" type="sibTrans" cxnId="{BBE4463A-2FF6-44F2-AAB3-A93BB7B6FD14}">
      <dgm:prSet/>
      <dgm:spPr>
        <a:gradFill flip="none" rotWithShape="1">
          <a:gsLst>
            <a:gs pos="16000">
              <a:srgbClr val="FF3300"/>
            </a:gs>
            <a:gs pos="40000">
              <a:srgbClr val="BD1503"/>
            </a:gs>
            <a:gs pos="100000">
              <a:srgbClr val="C00000"/>
            </a:gs>
          </a:gsLst>
          <a:lin ang="21594000" scaled="0"/>
          <a:tileRect/>
        </a:gradFill>
        <a:ln>
          <a:solidFill>
            <a:schemeClr val="tx1"/>
          </a:solidFill>
        </a:ln>
      </dgm:spPr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48B199-86F8-4AF2-A2C6-B5B928442CBC}">
      <dgm:prSet phldrT="[Текст]" custT="1"/>
      <dgm:spPr>
        <a:solidFill>
          <a:srgbClr val="FF0066"/>
        </a:solidFill>
        <a:ln w="12700"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Процент сбора  начислений за период  </a:t>
          </a:r>
        </a:p>
        <a:p>
          <a:pPr>
            <a:spcAft>
              <a:spcPts val="0"/>
            </a:spcAft>
          </a:pP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менее 12 месяцев 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муниципальному образованию </a:t>
          </a:r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100%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5ECFA2-ED6F-4583-97F9-FCEC32F7C57D}" type="parTrans" cxnId="{96AC724D-355A-4CE4-B9DA-488269724EBB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56A6EC-0E9A-4D56-9399-4E40CD04D5FA}" type="sibTrans" cxnId="{96AC724D-355A-4CE4-B9DA-488269724EBB}">
      <dgm:prSet/>
      <dgm:spPr>
        <a:gradFill flip="none" rotWithShape="1">
          <a:gsLst>
            <a:gs pos="25000">
              <a:srgbClr val="C00000"/>
            </a:gs>
            <a:gs pos="5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0" scaled="1"/>
          <a:tileRect/>
        </a:gradFill>
        <a:ln w="9525">
          <a:solidFill>
            <a:schemeClr val="tx1"/>
          </a:solidFill>
        </a:ln>
      </dgm:spPr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BED968-40A6-4993-9083-1D868CCC096D}">
      <dgm:prSet phldrT="[Текст]" custT="1"/>
      <dgm:spPr>
        <a:solidFill>
          <a:srgbClr val="66CCFF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пакета документов  на подачу заявки в Комитет по жилищно-коммунальному хозяйству Ленинградской области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9C56BA-7EE7-458C-8999-BF121EBB434C}" type="parTrans" cxnId="{EB5AFB4A-61E6-4EFD-B869-22AEFDFB16D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8A2C42-7A19-4853-A92A-398814D5A91A}" type="sibTrans" cxnId="{EB5AFB4A-61E6-4EFD-B869-22AEFDFB16D4}">
      <dgm:prSet/>
      <dgm:spPr>
        <a:gradFill rotWithShape="0">
          <a:gsLst>
            <a:gs pos="38000">
              <a:schemeClr val="accent6">
                <a:lumMod val="20000"/>
                <a:lumOff val="80000"/>
              </a:schemeClr>
            </a:gs>
            <a:gs pos="64000">
              <a:srgbClr val="92D050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  <a:ln w="12700">
          <a:solidFill>
            <a:schemeClr val="tx1"/>
          </a:solidFill>
        </a:ln>
      </dgm:spPr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E033F1-4B4D-4962-9671-37F2D145CA17}">
      <dgm:prSet phldrT="[Текст]" custT="1"/>
      <dgm:spPr>
        <a:solidFill>
          <a:srgbClr val="33CCFF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Защита  заявки, обоснование переноса срока проведения капитального ремонта на более ранние сроки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9D6592-F6BC-4BB3-9C5A-F668451AC748}" type="parTrans" cxnId="{5EC97400-5C17-4CA2-AC20-BCF23DEDDC5D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606BF-1FE9-4FA5-9B88-42D23A1C7FA0}" type="sibTrans" cxnId="{5EC97400-5C17-4CA2-AC20-BCF23DEDDC5D}">
      <dgm:prSet/>
      <dgm:spPr>
        <a:gradFill rotWithShape="0">
          <a:gsLst>
            <a:gs pos="45000">
              <a:srgbClr val="92D050"/>
            </a:gs>
            <a:gs pos="65000">
              <a:srgbClr val="00B050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  <a:ln w="12700">
          <a:solidFill>
            <a:schemeClr val="tx1"/>
          </a:solidFill>
        </a:ln>
      </dgm:spPr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339295-930B-446F-A0ED-04A0FA90964A}">
      <dgm:prSet phldrT="[Текст]" custT="1"/>
      <dgm:spPr>
        <a:solidFill>
          <a:srgbClr val="00CCFF"/>
        </a:solidFill>
        <a:ln w="12700">
          <a:solidFill>
            <a:schemeClr val="tx1"/>
          </a:solidFill>
        </a:ln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Принятие комиссией решения о переносе сроков проведения капитального ремонта МКД на более ранние сроки</a:t>
          </a:r>
        </a:p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Включение МКД в краткосрочную программу капитального ремонта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ABA6A6-25A1-450E-8079-5DACBF8D208D}" type="parTrans" cxnId="{ED4F6F09-7E8B-46C3-B47C-760650228BD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5736F6-0D7C-4200-AC99-F4A542BF618F}" type="sibTrans" cxnId="{ED4F6F09-7E8B-46C3-B47C-760650228BD9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C9977B-B218-484F-BE22-2307A6B188F0}" type="pres">
      <dgm:prSet presAssocID="{1F9872C8-FFD5-4D4F-B6E5-047CB4D913AA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DD40C60-3FAD-487C-9BD5-24EA85948FA8}" type="pres">
      <dgm:prSet presAssocID="{BFDA48C1-953E-4AB7-B7E9-B2FF4588BBE3}" presName="compNode" presStyleCnt="0"/>
      <dgm:spPr/>
      <dgm:t>
        <a:bodyPr/>
        <a:lstStyle/>
        <a:p>
          <a:endParaRPr lang="ru-RU"/>
        </a:p>
      </dgm:t>
    </dgm:pt>
    <dgm:pt modelId="{282B6BEE-158A-45E5-B471-DC291C73522C}" type="pres">
      <dgm:prSet presAssocID="{BFDA48C1-953E-4AB7-B7E9-B2FF4588BBE3}" presName="dummyConnPt" presStyleCnt="0"/>
      <dgm:spPr/>
      <dgm:t>
        <a:bodyPr/>
        <a:lstStyle/>
        <a:p>
          <a:endParaRPr lang="ru-RU"/>
        </a:p>
      </dgm:t>
    </dgm:pt>
    <dgm:pt modelId="{5E9B981C-EBEF-40BD-AEA8-000AB90DB0C9}" type="pres">
      <dgm:prSet presAssocID="{BFDA48C1-953E-4AB7-B7E9-B2FF4588BBE3}" presName="node" presStyleLbl="node1" presStyleIdx="0" presStyleCnt="9" custScaleX="124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648DD-7E6A-40E1-8123-3050DB991687}" type="pres">
      <dgm:prSet presAssocID="{2D99FE37-0C00-4C3F-BEF6-1CB5A58E74DD}" presName="sibTrans" presStyleLbl="bgSibTrans2D1" presStyleIdx="0" presStyleCnt="8" custScaleX="57514" custScaleY="122119" custLinFactY="82819" custLinFactNeighborX="490" custLinFactNeighborY="100000"/>
      <dgm:spPr/>
      <dgm:t>
        <a:bodyPr/>
        <a:lstStyle/>
        <a:p>
          <a:endParaRPr lang="ru-RU"/>
        </a:p>
      </dgm:t>
    </dgm:pt>
    <dgm:pt modelId="{21CB4C47-83FE-4C9C-820E-8D0F667AD3AA}" type="pres">
      <dgm:prSet presAssocID="{B5BD4949-4D18-4ED0-A143-F38543F1E9EF}" presName="compNode" presStyleCnt="0"/>
      <dgm:spPr/>
      <dgm:t>
        <a:bodyPr/>
        <a:lstStyle/>
        <a:p>
          <a:endParaRPr lang="ru-RU"/>
        </a:p>
      </dgm:t>
    </dgm:pt>
    <dgm:pt modelId="{D67AD76F-1B4E-40AB-B280-E18C84D3AF2B}" type="pres">
      <dgm:prSet presAssocID="{B5BD4949-4D18-4ED0-A143-F38543F1E9EF}" presName="dummyConnPt" presStyleCnt="0"/>
      <dgm:spPr/>
      <dgm:t>
        <a:bodyPr/>
        <a:lstStyle/>
        <a:p>
          <a:endParaRPr lang="ru-RU"/>
        </a:p>
      </dgm:t>
    </dgm:pt>
    <dgm:pt modelId="{C2B7F3F3-EF5B-4D89-9B15-04B9557D3665}" type="pres">
      <dgm:prSet presAssocID="{B5BD4949-4D18-4ED0-A143-F38543F1E9EF}" presName="node" presStyleLbl="node1" presStyleIdx="1" presStyleCnt="9" custScaleX="125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966512-1221-49FA-8CAA-A52A43311105}" type="pres">
      <dgm:prSet presAssocID="{B26A1DCF-547C-43AD-9B2C-F7D96DD8DE50}" presName="sibTrans" presStyleLbl="bgSibTrans2D1" presStyleIdx="1" presStyleCnt="8" custScaleY="133358" custLinFactNeighborX="-1756"/>
      <dgm:spPr/>
      <dgm:t>
        <a:bodyPr/>
        <a:lstStyle/>
        <a:p>
          <a:endParaRPr lang="ru-RU"/>
        </a:p>
      </dgm:t>
    </dgm:pt>
    <dgm:pt modelId="{88B18F81-93CC-4BB0-A22D-7FD13D572664}" type="pres">
      <dgm:prSet presAssocID="{150C3A78-20DE-4FBA-B7FB-82CC752A794D}" presName="compNode" presStyleCnt="0"/>
      <dgm:spPr/>
      <dgm:t>
        <a:bodyPr/>
        <a:lstStyle/>
        <a:p>
          <a:endParaRPr lang="ru-RU"/>
        </a:p>
      </dgm:t>
    </dgm:pt>
    <dgm:pt modelId="{B3B1DE75-94A0-4F0D-95D7-1AB66FDAEE14}" type="pres">
      <dgm:prSet presAssocID="{150C3A78-20DE-4FBA-B7FB-82CC752A794D}" presName="dummyConnPt" presStyleCnt="0"/>
      <dgm:spPr/>
      <dgm:t>
        <a:bodyPr/>
        <a:lstStyle/>
        <a:p>
          <a:endParaRPr lang="ru-RU"/>
        </a:p>
      </dgm:t>
    </dgm:pt>
    <dgm:pt modelId="{F6DC0055-630D-4DD7-8658-F3BDC1F1206A}" type="pres">
      <dgm:prSet presAssocID="{150C3A78-20DE-4FBA-B7FB-82CC752A794D}" presName="node" presStyleLbl="node1" presStyleIdx="2" presStyleCnt="9" custScaleX="1201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A4222-E549-40BC-9030-6DFE9ECB2FE5}" type="pres">
      <dgm:prSet presAssocID="{E1F7EC6C-58F0-4DF6-AA88-F4FA8BE3BDE9}" presName="sibTrans" presStyleLbl="bgSibTrans2D1" presStyleIdx="2" presStyleCnt="8" custScaleX="64068" custScaleY="126643" custLinFactNeighborX="18256" custLinFactNeighborY="-4063"/>
      <dgm:spPr/>
      <dgm:t>
        <a:bodyPr/>
        <a:lstStyle/>
        <a:p>
          <a:endParaRPr lang="ru-RU"/>
        </a:p>
      </dgm:t>
    </dgm:pt>
    <dgm:pt modelId="{B50982E0-B49A-4F5F-9544-FB523A67A7EE}" type="pres">
      <dgm:prSet presAssocID="{9FA7AD34-8D72-42AE-A6FD-27E1D99A2474}" presName="compNode" presStyleCnt="0"/>
      <dgm:spPr/>
      <dgm:t>
        <a:bodyPr/>
        <a:lstStyle/>
        <a:p>
          <a:endParaRPr lang="ru-RU"/>
        </a:p>
      </dgm:t>
    </dgm:pt>
    <dgm:pt modelId="{934CB131-3B94-4F68-8B9A-753D9CAB1636}" type="pres">
      <dgm:prSet presAssocID="{9FA7AD34-8D72-42AE-A6FD-27E1D99A2474}" presName="dummyConnPt" presStyleCnt="0"/>
      <dgm:spPr/>
      <dgm:t>
        <a:bodyPr/>
        <a:lstStyle/>
        <a:p>
          <a:endParaRPr lang="ru-RU"/>
        </a:p>
      </dgm:t>
    </dgm:pt>
    <dgm:pt modelId="{43DFFB2E-4A7A-43F2-A858-520B31F64FB1}" type="pres">
      <dgm:prSet presAssocID="{9FA7AD34-8D72-42AE-A6FD-27E1D99A2474}" presName="node" presStyleLbl="node1" presStyleIdx="3" presStyleCnt="9" custScaleX="119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34881-ECB6-4A76-9959-B8789BD2B327}" type="pres">
      <dgm:prSet presAssocID="{7EF04C6C-561B-484C-B096-9126336B8610}" presName="sibTrans" presStyleLbl="bgSibTrans2D1" presStyleIdx="3" presStyleCnt="8" custScaleX="74276" custScaleY="130364"/>
      <dgm:spPr/>
      <dgm:t>
        <a:bodyPr/>
        <a:lstStyle/>
        <a:p>
          <a:endParaRPr lang="ru-RU"/>
        </a:p>
      </dgm:t>
    </dgm:pt>
    <dgm:pt modelId="{0ED37E78-6BDF-42EA-B486-4A3817A14FC3}" type="pres">
      <dgm:prSet presAssocID="{F34C445F-CEBD-4572-8606-E100D0E4F5D9}" presName="compNode" presStyleCnt="0"/>
      <dgm:spPr/>
      <dgm:t>
        <a:bodyPr/>
        <a:lstStyle/>
        <a:p>
          <a:endParaRPr lang="ru-RU"/>
        </a:p>
      </dgm:t>
    </dgm:pt>
    <dgm:pt modelId="{5DE43EE8-1A39-4402-A108-16D97BD7A872}" type="pres">
      <dgm:prSet presAssocID="{F34C445F-CEBD-4572-8606-E100D0E4F5D9}" presName="dummyConnPt" presStyleCnt="0"/>
      <dgm:spPr/>
      <dgm:t>
        <a:bodyPr/>
        <a:lstStyle/>
        <a:p>
          <a:endParaRPr lang="ru-RU"/>
        </a:p>
      </dgm:t>
    </dgm:pt>
    <dgm:pt modelId="{1BAF7B89-0C1F-403A-BEB8-E72830D0CB80}" type="pres">
      <dgm:prSet presAssocID="{F34C445F-CEBD-4572-8606-E100D0E4F5D9}" presName="node" presStyleLbl="node1" presStyleIdx="4" presStyleCnt="9" custScaleX="120860" custLinFactNeighborX="-1193" custLinFactNeighborY="3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29E67-B1BA-4FE5-AAF4-A8948FC6BE95}" type="pres">
      <dgm:prSet presAssocID="{749C7432-9D62-47F8-844C-1AB1680711D2}" presName="sibTrans" presStyleLbl="bgSibTrans2D1" presStyleIdx="4" presStyleCnt="8" custScaleX="84151" custScaleY="146101" custLinFactNeighborX="534" custLinFactNeighborY="-13254"/>
      <dgm:spPr/>
      <dgm:t>
        <a:bodyPr/>
        <a:lstStyle/>
        <a:p>
          <a:endParaRPr lang="ru-RU"/>
        </a:p>
      </dgm:t>
    </dgm:pt>
    <dgm:pt modelId="{2898B945-4404-478D-899D-7E7FEE0B8D88}" type="pres">
      <dgm:prSet presAssocID="{9248B199-86F8-4AF2-A2C6-B5B928442CBC}" presName="compNode" presStyleCnt="0"/>
      <dgm:spPr/>
      <dgm:t>
        <a:bodyPr/>
        <a:lstStyle/>
        <a:p>
          <a:endParaRPr lang="ru-RU"/>
        </a:p>
      </dgm:t>
    </dgm:pt>
    <dgm:pt modelId="{1213A419-9DBB-41A9-9F82-1FE7DF31EC71}" type="pres">
      <dgm:prSet presAssocID="{9248B199-86F8-4AF2-A2C6-B5B928442CBC}" presName="dummyConnPt" presStyleCnt="0"/>
      <dgm:spPr/>
      <dgm:t>
        <a:bodyPr/>
        <a:lstStyle/>
        <a:p>
          <a:endParaRPr lang="ru-RU"/>
        </a:p>
      </dgm:t>
    </dgm:pt>
    <dgm:pt modelId="{5EB1E9EC-047B-46AD-9447-8FB0D6177A38}" type="pres">
      <dgm:prSet presAssocID="{9248B199-86F8-4AF2-A2C6-B5B928442CBC}" presName="node" presStyleLbl="node1" presStyleIdx="5" presStyleCnt="9" custScaleX="124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AF32A6-07B0-47A1-B8F9-125B676A2771}" type="pres">
      <dgm:prSet presAssocID="{E756A6EC-0E9A-4D56-9399-4E40CD04D5FA}" presName="sibTrans" presStyleLbl="bgSibTrans2D1" presStyleIdx="5" presStyleCnt="8" custScaleX="64420" custScaleY="152954" custLinFactNeighborX="24899"/>
      <dgm:spPr/>
      <dgm:t>
        <a:bodyPr/>
        <a:lstStyle/>
        <a:p>
          <a:endParaRPr lang="ru-RU"/>
        </a:p>
      </dgm:t>
    </dgm:pt>
    <dgm:pt modelId="{22461A0F-A19F-4A39-9779-47E61D6172A6}" type="pres">
      <dgm:prSet presAssocID="{88BED968-40A6-4993-9083-1D868CCC096D}" presName="compNode" presStyleCnt="0"/>
      <dgm:spPr/>
      <dgm:t>
        <a:bodyPr/>
        <a:lstStyle/>
        <a:p>
          <a:endParaRPr lang="ru-RU"/>
        </a:p>
      </dgm:t>
    </dgm:pt>
    <dgm:pt modelId="{1517972C-4CDC-48D8-B28D-C781D61FE3A1}" type="pres">
      <dgm:prSet presAssocID="{88BED968-40A6-4993-9083-1D868CCC096D}" presName="dummyConnPt" presStyleCnt="0"/>
      <dgm:spPr/>
      <dgm:t>
        <a:bodyPr/>
        <a:lstStyle/>
        <a:p>
          <a:endParaRPr lang="ru-RU"/>
        </a:p>
      </dgm:t>
    </dgm:pt>
    <dgm:pt modelId="{70F93DB6-6216-4745-8DCB-1C51B3D97C86}" type="pres">
      <dgm:prSet presAssocID="{88BED968-40A6-4993-9083-1D868CCC096D}" presName="node" presStyleLbl="node1" presStyleIdx="6" presStyleCnt="9" custScaleX="117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0E6B2C-4152-4F11-9B5E-46ED85023A1E}" type="pres">
      <dgm:prSet presAssocID="{5E8A2C42-7A19-4853-A92A-398814D5A91A}" presName="sibTrans" presStyleLbl="bgSibTrans2D1" presStyleIdx="6" presStyleCnt="8" custScaleY="143692" custLinFactY="54630" custLinFactNeighborX="-533" custLinFactNeighborY="100000"/>
      <dgm:spPr/>
      <dgm:t>
        <a:bodyPr/>
        <a:lstStyle/>
        <a:p>
          <a:endParaRPr lang="ru-RU"/>
        </a:p>
      </dgm:t>
    </dgm:pt>
    <dgm:pt modelId="{544886ED-A579-4BFF-ABDE-2A65C166FDB3}" type="pres">
      <dgm:prSet presAssocID="{E0E033F1-4B4D-4962-9671-37F2D145CA17}" presName="compNode" presStyleCnt="0"/>
      <dgm:spPr/>
      <dgm:t>
        <a:bodyPr/>
        <a:lstStyle/>
        <a:p>
          <a:endParaRPr lang="ru-RU"/>
        </a:p>
      </dgm:t>
    </dgm:pt>
    <dgm:pt modelId="{CB2FEE72-38FA-464B-8D18-C94898B89C6D}" type="pres">
      <dgm:prSet presAssocID="{E0E033F1-4B4D-4962-9671-37F2D145CA17}" presName="dummyConnPt" presStyleCnt="0"/>
      <dgm:spPr/>
      <dgm:t>
        <a:bodyPr/>
        <a:lstStyle/>
        <a:p>
          <a:endParaRPr lang="ru-RU"/>
        </a:p>
      </dgm:t>
    </dgm:pt>
    <dgm:pt modelId="{58EC9811-3FD1-4CA9-BB18-FBE6C48CD3B5}" type="pres">
      <dgm:prSet presAssocID="{E0E033F1-4B4D-4962-9671-37F2D145CA17}" presName="node" presStyleLbl="node1" presStyleIdx="7" presStyleCnt="9" custScaleX="118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BBF74-EF7D-4CAA-A66D-30463A9030A4}" type="pres">
      <dgm:prSet presAssocID="{253606BF-1FE9-4FA5-9B88-42D23A1C7FA0}" presName="sibTrans" presStyleLbl="bgSibTrans2D1" presStyleIdx="7" presStyleCnt="8" custScaleY="142560" custLinFactY="81137" custLinFactNeighborY="100000"/>
      <dgm:spPr/>
      <dgm:t>
        <a:bodyPr/>
        <a:lstStyle/>
        <a:p>
          <a:endParaRPr lang="ru-RU"/>
        </a:p>
      </dgm:t>
    </dgm:pt>
    <dgm:pt modelId="{E3B1E048-83CA-497E-BC29-3FE9E9CBE89C}" type="pres">
      <dgm:prSet presAssocID="{1A339295-930B-446F-A0ED-04A0FA90964A}" presName="compNode" presStyleCnt="0"/>
      <dgm:spPr/>
      <dgm:t>
        <a:bodyPr/>
        <a:lstStyle/>
        <a:p>
          <a:endParaRPr lang="ru-RU"/>
        </a:p>
      </dgm:t>
    </dgm:pt>
    <dgm:pt modelId="{34EAB9FD-3936-47F3-B94F-5EBB2412D3F9}" type="pres">
      <dgm:prSet presAssocID="{1A339295-930B-446F-A0ED-04A0FA90964A}" presName="dummyConnPt" presStyleCnt="0"/>
      <dgm:spPr/>
      <dgm:t>
        <a:bodyPr/>
        <a:lstStyle/>
        <a:p>
          <a:endParaRPr lang="ru-RU"/>
        </a:p>
      </dgm:t>
    </dgm:pt>
    <dgm:pt modelId="{66477C4D-C727-4D51-865F-4844623F2B28}" type="pres">
      <dgm:prSet presAssocID="{1A339295-930B-446F-A0ED-04A0FA90964A}" presName="node" presStyleLbl="node1" presStyleIdx="8" presStyleCnt="9" custScaleX="117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628A9B-3BEE-4519-8F0B-6CC378D651FF}" type="presOf" srcId="{150C3A78-20DE-4FBA-B7FB-82CC752A794D}" destId="{F6DC0055-630D-4DD7-8658-F3BDC1F1206A}" srcOrd="0" destOrd="0" presId="urn:microsoft.com/office/officeart/2005/8/layout/bProcess4"/>
    <dgm:cxn modelId="{C448150E-1775-4464-857F-4A8E0F1D4CA9}" type="presOf" srcId="{253606BF-1FE9-4FA5-9B88-42D23A1C7FA0}" destId="{76CBBF74-EF7D-4CAA-A66D-30463A9030A4}" srcOrd="0" destOrd="0" presId="urn:microsoft.com/office/officeart/2005/8/layout/bProcess4"/>
    <dgm:cxn modelId="{FC2F1A2E-CBB1-42D5-B623-DB000951B646}" srcId="{1F9872C8-FFD5-4D4F-B6E5-047CB4D913AA}" destId="{BFDA48C1-953E-4AB7-B7E9-B2FF4588BBE3}" srcOrd="0" destOrd="0" parTransId="{3EA0AB2C-E4BE-4D3F-9DF3-92D6C0212D1B}" sibTransId="{2D99FE37-0C00-4C3F-BEF6-1CB5A58E74DD}"/>
    <dgm:cxn modelId="{6ADBD068-9B4D-4CD6-83C9-87FAD9D29CE0}" type="presOf" srcId="{88BED968-40A6-4993-9083-1D868CCC096D}" destId="{70F93DB6-6216-4745-8DCB-1C51B3D97C86}" srcOrd="0" destOrd="0" presId="urn:microsoft.com/office/officeart/2005/8/layout/bProcess4"/>
    <dgm:cxn modelId="{ED4F6F09-7E8B-46C3-B47C-760650228BD9}" srcId="{1F9872C8-FFD5-4D4F-B6E5-047CB4D913AA}" destId="{1A339295-930B-446F-A0ED-04A0FA90964A}" srcOrd="8" destOrd="0" parTransId="{DFABA6A6-25A1-450E-8079-5DACBF8D208D}" sibTransId="{5F5736F6-0D7C-4200-AC99-F4A542BF618F}"/>
    <dgm:cxn modelId="{E33D6D5B-2E84-43EA-A928-D33CC31598A6}" type="presOf" srcId="{B5BD4949-4D18-4ED0-A143-F38543F1E9EF}" destId="{C2B7F3F3-EF5B-4D89-9B15-04B9557D3665}" srcOrd="0" destOrd="0" presId="urn:microsoft.com/office/officeart/2005/8/layout/bProcess4"/>
    <dgm:cxn modelId="{CFE7CC41-9598-4202-B2C6-1D1A8F928D50}" type="presOf" srcId="{7EF04C6C-561B-484C-B096-9126336B8610}" destId="{62F34881-ECB6-4A76-9959-B8789BD2B327}" srcOrd="0" destOrd="0" presId="urn:microsoft.com/office/officeart/2005/8/layout/bProcess4"/>
    <dgm:cxn modelId="{5562AA82-44BD-4E1D-91F6-553319788CDF}" type="presOf" srcId="{B26A1DCF-547C-43AD-9B2C-F7D96DD8DE50}" destId="{FC966512-1221-49FA-8CAA-A52A43311105}" srcOrd="0" destOrd="0" presId="urn:microsoft.com/office/officeart/2005/8/layout/bProcess4"/>
    <dgm:cxn modelId="{2115C865-3AD2-4F4A-860F-D43C45D3C742}" type="presOf" srcId="{F34C445F-CEBD-4572-8606-E100D0E4F5D9}" destId="{1BAF7B89-0C1F-403A-BEB8-E72830D0CB80}" srcOrd="0" destOrd="0" presId="urn:microsoft.com/office/officeart/2005/8/layout/bProcess4"/>
    <dgm:cxn modelId="{F8C1E30F-F8A5-441F-96D0-951423280817}" type="presOf" srcId="{2D99FE37-0C00-4C3F-BEF6-1CB5A58E74DD}" destId="{F5B648DD-7E6A-40E1-8123-3050DB991687}" srcOrd="0" destOrd="0" presId="urn:microsoft.com/office/officeart/2005/8/layout/bProcess4"/>
    <dgm:cxn modelId="{EFABCEA3-7A00-433C-96D7-0CB777EC1E92}" srcId="{1F9872C8-FFD5-4D4F-B6E5-047CB4D913AA}" destId="{9FA7AD34-8D72-42AE-A6FD-27E1D99A2474}" srcOrd="3" destOrd="0" parTransId="{FF04914E-F0FC-44F8-A83C-C850BD2781DA}" sibTransId="{7EF04C6C-561B-484C-B096-9126336B8610}"/>
    <dgm:cxn modelId="{B53BC72E-AE0C-449B-B313-D65860489ABF}" type="presOf" srcId="{1F9872C8-FFD5-4D4F-B6E5-047CB4D913AA}" destId="{D9C9977B-B218-484F-BE22-2307A6B188F0}" srcOrd="0" destOrd="0" presId="urn:microsoft.com/office/officeart/2005/8/layout/bProcess4"/>
    <dgm:cxn modelId="{5EC97400-5C17-4CA2-AC20-BCF23DEDDC5D}" srcId="{1F9872C8-FFD5-4D4F-B6E5-047CB4D913AA}" destId="{E0E033F1-4B4D-4962-9671-37F2D145CA17}" srcOrd="7" destOrd="0" parTransId="{C09D6592-F6BC-4BB3-9C5A-F668451AC748}" sibTransId="{253606BF-1FE9-4FA5-9B88-42D23A1C7FA0}"/>
    <dgm:cxn modelId="{E369606C-8E82-47D2-92BE-C6C2066DA994}" type="presOf" srcId="{BFDA48C1-953E-4AB7-B7E9-B2FF4588BBE3}" destId="{5E9B981C-EBEF-40BD-AEA8-000AB90DB0C9}" srcOrd="0" destOrd="0" presId="urn:microsoft.com/office/officeart/2005/8/layout/bProcess4"/>
    <dgm:cxn modelId="{73CEB8B0-0800-4FA3-9EEB-AF912BE9E919}" type="presOf" srcId="{9FA7AD34-8D72-42AE-A6FD-27E1D99A2474}" destId="{43DFFB2E-4A7A-43F2-A858-520B31F64FB1}" srcOrd="0" destOrd="0" presId="urn:microsoft.com/office/officeart/2005/8/layout/bProcess4"/>
    <dgm:cxn modelId="{DCA02B04-8F5E-4663-B005-4507D5C652A0}" type="presOf" srcId="{749C7432-9D62-47F8-844C-1AB1680711D2}" destId="{39429E67-B1BA-4FE5-AAF4-A8948FC6BE95}" srcOrd="0" destOrd="0" presId="urn:microsoft.com/office/officeart/2005/8/layout/bProcess4"/>
    <dgm:cxn modelId="{A697C793-AF26-4287-8279-A55223CDABA9}" type="presOf" srcId="{E756A6EC-0E9A-4D56-9399-4E40CD04D5FA}" destId="{49AF32A6-07B0-47A1-B8F9-125B676A2771}" srcOrd="0" destOrd="0" presId="urn:microsoft.com/office/officeart/2005/8/layout/bProcess4"/>
    <dgm:cxn modelId="{BBE4463A-2FF6-44F2-AAB3-A93BB7B6FD14}" srcId="{1F9872C8-FFD5-4D4F-B6E5-047CB4D913AA}" destId="{F34C445F-CEBD-4572-8606-E100D0E4F5D9}" srcOrd="4" destOrd="0" parTransId="{5C1965F0-4C99-4FDB-9138-C180C57B7B7D}" sibTransId="{749C7432-9D62-47F8-844C-1AB1680711D2}"/>
    <dgm:cxn modelId="{9471BA65-9C34-452A-90F5-A39EADB5D5FB}" srcId="{1F9872C8-FFD5-4D4F-B6E5-047CB4D913AA}" destId="{B5BD4949-4D18-4ED0-A143-F38543F1E9EF}" srcOrd="1" destOrd="0" parTransId="{162C3D9B-410D-4A7D-9FF5-97B441FB9E92}" sibTransId="{B26A1DCF-547C-43AD-9B2C-F7D96DD8DE50}"/>
    <dgm:cxn modelId="{C0CAE0C1-2B61-4569-AA5F-ABC758D32052}" type="presOf" srcId="{5E8A2C42-7A19-4853-A92A-398814D5A91A}" destId="{270E6B2C-4152-4F11-9B5E-46ED85023A1E}" srcOrd="0" destOrd="0" presId="urn:microsoft.com/office/officeart/2005/8/layout/bProcess4"/>
    <dgm:cxn modelId="{45A787B8-6B7B-4E49-9304-3ED7E1C270EB}" srcId="{1F9872C8-FFD5-4D4F-B6E5-047CB4D913AA}" destId="{150C3A78-20DE-4FBA-B7FB-82CC752A794D}" srcOrd="2" destOrd="0" parTransId="{8F7C4891-7AA8-4C0B-AC7D-2E894387728F}" sibTransId="{E1F7EC6C-58F0-4DF6-AA88-F4FA8BE3BDE9}"/>
    <dgm:cxn modelId="{DF6FE3AF-8A16-472E-9AF3-689B00EF2F1C}" type="presOf" srcId="{E0E033F1-4B4D-4962-9671-37F2D145CA17}" destId="{58EC9811-3FD1-4CA9-BB18-FBE6C48CD3B5}" srcOrd="0" destOrd="0" presId="urn:microsoft.com/office/officeart/2005/8/layout/bProcess4"/>
    <dgm:cxn modelId="{1D9950E4-475B-46E3-A40B-2DDBAD406AC4}" type="presOf" srcId="{1A339295-930B-446F-A0ED-04A0FA90964A}" destId="{66477C4D-C727-4D51-865F-4844623F2B28}" srcOrd="0" destOrd="0" presId="urn:microsoft.com/office/officeart/2005/8/layout/bProcess4"/>
    <dgm:cxn modelId="{EB5AFB4A-61E6-4EFD-B869-22AEFDFB16D4}" srcId="{1F9872C8-FFD5-4D4F-B6E5-047CB4D913AA}" destId="{88BED968-40A6-4993-9083-1D868CCC096D}" srcOrd="6" destOrd="0" parTransId="{8B9C56BA-7EE7-458C-8999-BF121EBB434C}" sibTransId="{5E8A2C42-7A19-4853-A92A-398814D5A91A}"/>
    <dgm:cxn modelId="{33F392B4-327E-42BA-8045-D31511A30919}" type="presOf" srcId="{9248B199-86F8-4AF2-A2C6-B5B928442CBC}" destId="{5EB1E9EC-047B-46AD-9447-8FB0D6177A38}" srcOrd="0" destOrd="0" presId="urn:microsoft.com/office/officeart/2005/8/layout/bProcess4"/>
    <dgm:cxn modelId="{982DCB87-911A-485D-8854-06A72992D173}" type="presOf" srcId="{E1F7EC6C-58F0-4DF6-AA88-F4FA8BE3BDE9}" destId="{6EAA4222-E549-40BC-9030-6DFE9ECB2FE5}" srcOrd="0" destOrd="0" presId="urn:microsoft.com/office/officeart/2005/8/layout/bProcess4"/>
    <dgm:cxn modelId="{96AC724D-355A-4CE4-B9DA-488269724EBB}" srcId="{1F9872C8-FFD5-4D4F-B6E5-047CB4D913AA}" destId="{9248B199-86F8-4AF2-A2C6-B5B928442CBC}" srcOrd="5" destOrd="0" parTransId="{FE5ECFA2-ED6F-4583-97F9-FCEC32F7C57D}" sibTransId="{E756A6EC-0E9A-4D56-9399-4E40CD04D5FA}"/>
    <dgm:cxn modelId="{997BE2DE-E356-4A97-A5AD-87CF20B8328B}" type="presParOf" srcId="{D9C9977B-B218-484F-BE22-2307A6B188F0}" destId="{2DD40C60-3FAD-487C-9BD5-24EA85948FA8}" srcOrd="0" destOrd="0" presId="urn:microsoft.com/office/officeart/2005/8/layout/bProcess4"/>
    <dgm:cxn modelId="{34D2A3F6-2CBD-4F6F-96A5-42E481BE6FC5}" type="presParOf" srcId="{2DD40C60-3FAD-487C-9BD5-24EA85948FA8}" destId="{282B6BEE-158A-45E5-B471-DC291C73522C}" srcOrd="0" destOrd="0" presId="urn:microsoft.com/office/officeart/2005/8/layout/bProcess4"/>
    <dgm:cxn modelId="{6724D821-23AB-4A41-AB62-7A3C7055CEB7}" type="presParOf" srcId="{2DD40C60-3FAD-487C-9BD5-24EA85948FA8}" destId="{5E9B981C-EBEF-40BD-AEA8-000AB90DB0C9}" srcOrd="1" destOrd="0" presId="urn:microsoft.com/office/officeart/2005/8/layout/bProcess4"/>
    <dgm:cxn modelId="{BDABFBEC-2482-4F67-B52C-3261B3E8B676}" type="presParOf" srcId="{D9C9977B-B218-484F-BE22-2307A6B188F0}" destId="{F5B648DD-7E6A-40E1-8123-3050DB991687}" srcOrd="1" destOrd="0" presId="urn:microsoft.com/office/officeart/2005/8/layout/bProcess4"/>
    <dgm:cxn modelId="{8FB7C844-B52B-4E47-8E3C-06911DF500F8}" type="presParOf" srcId="{D9C9977B-B218-484F-BE22-2307A6B188F0}" destId="{21CB4C47-83FE-4C9C-820E-8D0F667AD3AA}" srcOrd="2" destOrd="0" presId="urn:microsoft.com/office/officeart/2005/8/layout/bProcess4"/>
    <dgm:cxn modelId="{57664E9F-BF78-4053-9DB2-D9F9704E904C}" type="presParOf" srcId="{21CB4C47-83FE-4C9C-820E-8D0F667AD3AA}" destId="{D67AD76F-1B4E-40AB-B280-E18C84D3AF2B}" srcOrd="0" destOrd="0" presId="urn:microsoft.com/office/officeart/2005/8/layout/bProcess4"/>
    <dgm:cxn modelId="{436772D6-4F15-4B0A-9F59-063901190E15}" type="presParOf" srcId="{21CB4C47-83FE-4C9C-820E-8D0F667AD3AA}" destId="{C2B7F3F3-EF5B-4D89-9B15-04B9557D3665}" srcOrd="1" destOrd="0" presId="urn:microsoft.com/office/officeart/2005/8/layout/bProcess4"/>
    <dgm:cxn modelId="{EA93175E-D25C-4F02-B948-735EDEBFED7F}" type="presParOf" srcId="{D9C9977B-B218-484F-BE22-2307A6B188F0}" destId="{FC966512-1221-49FA-8CAA-A52A43311105}" srcOrd="3" destOrd="0" presId="urn:microsoft.com/office/officeart/2005/8/layout/bProcess4"/>
    <dgm:cxn modelId="{7A843D3C-9600-445B-9CE5-B2050F550F46}" type="presParOf" srcId="{D9C9977B-B218-484F-BE22-2307A6B188F0}" destId="{88B18F81-93CC-4BB0-A22D-7FD13D572664}" srcOrd="4" destOrd="0" presId="urn:microsoft.com/office/officeart/2005/8/layout/bProcess4"/>
    <dgm:cxn modelId="{637E372F-4FBF-4F95-8349-13FAE3635172}" type="presParOf" srcId="{88B18F81-93CC-4BB0-A22D-7FD13D572664}" destId="{B3B1DE75-94A0-4F0D-95D7-1AB66FDAEE14}" srcOrd="0" destOrd="0" presId="urn:microsoft.com/office/officeart/2005/8/layout/bProcess4"/>
    <dgm:cxn modelId="{310F8823-49BE-48FC-B184-7D9D4B89B16C}" type="presParOf" srcId="{88B18F81-93CC-4BB0-A22D-7FD13D572664}" destId="{F6DC0055-630D-4DD7-8658-F3BDC1F1206A}" srcOrd="1" destOrd="0" presId="urn:microsoft.com/office/officeart/2005/8/layout/bProcess4"/>
    <dgm:cxn modelId="{FD7399A2-06F9-439F-A11D-7BDA0C534FF5}" type="presParOf" srcId="{D9C9977B-B218-484F-BE22-2307A6B188F0}" destId="{6EAA4222-E549-40BC-9030-6DFE9ECB2FE5}" srcOrd="5" destOrd="0" presId="urn:microsoft.com/office/officeart/2005/8/layout/bProcess4"/>
    <dgm:cxn modelId="{F630C000-16E0-4761-A69E-7D2321A01755}" type="presParOf" srcId="{D9C9977B-B218-484F-BE22-2307A6B188F0}" destId="{B50982E0-B49A-4F5F-9544-FB523A67A7EE}" srcOrd="6" destOrd="0" presId="urn:microsoft.com/office/officeart/2005/8/layout/bProcess4"/>
    <dgm:cxn modelId="{94F919F5-A4F4-41ED-90DA-AF32ACBA5B4C}" type="presParOf" srcId="{B50982E0-B49A-4F5F-9544-FB523A67A7EE}" destId="{934CB131-3B94-4F68-8B9A-753D9CAB1636}" srcOrd="0" destOrd="0" presId="urn:microsoft.com/office/officeart/2005/8/layout/bProcess4"/>
    <dgm:cxn modelId="{35D0A9F4-49BF-427A-8A12-120215464100}" type="presParOf" srcId="{B50982E0-B49A-4F5F-9544-FB523A67A7EE}" destId="{43DFFB2E-4A7A-43F2-A858-520B31F64FB1}" srcOrd="1" destOrd="0" presId="urn:microsoft.com/office/officeart/2005/8/layout/bProcess4"/>
    <dgm:cxn modelId="{2E6DA48F-8FA0-456B-8253-7F9C63B6E795}" type="presParOf" srcId="{D9C9977B-B218-484F-BE22-2307A6B188F0}" destId="{62F34881-ECB6-4A76-9959-B8789BD2B327}" srcOrd="7" destOrd="0" presId="urn:microsoft.com/office/officeart/2005/8/layout/bProcess4"/>
    <dgm:cxn modelId="{F60856B1-5A42-4843-A1EE-BD9CA623B2CB}" type="presParOf" srcId="{D9C9977B-B218-484F-BE22-2307A6B188F0}" destId="{0ED37E78-6BDF-42EA-B486-4A3817A14FC3}" srcOrd="8" destOrd="0" presId="urn:microsoft.com/office/officeart/2005/8/layout/bProcess4"/>
    <dgm:cxn modelId="{7CD1FB06-B82B-4E28-A285-7D5120D0D2EE}" type="presParOf" srcId="{0ED37E78-6BDF-42EA-B486-4A3817A14FC3}" destId="{5DE43EE8-1A39-4402-A108-16D97BD7A872}" srcOrd="0" destOrd="0" presId="urn:microsoft.com/office/officeart/2005/8/layout/bProcess4"/>
    <dgm:cxn modelId="{F220FF71-9885-4F32-8A42-56AADC9A6FB6}" type="presParOf" srcId="{0ED37E78-6BDF-42EA-B486-4A3817A14FC3}" destId="{1BAF7B89-0C1F-403A-BEB8-E72830D0CB80}" srcOrd="1" destOrd="0" presId="urn:microsoft.com/office/officeart/2005/8/layout/bProcess4"/>
    <dgm:cxn modelId="{E3E9E859-8D3C-4FF2-9AE4-68A5E862F9A6}" type="presParOf" srcId="{D9C9977B-B218-484F-BE22-2307A6B188F0}" destId="{39429E67-B1BA-4FE5-AAF4-A8948FC6BE95}" srcOrd="9" destOrd="0" presId="urn:microsoft.com/office/officeart/2005/8/layout/bProcess4"/>
    <dgm:cxn modelId="{33403923-7CDC-43A4-BD12-CF047920DFD1}" type="presParOf" srcId="{D9C9977B-B218-484F-BE22-2307A6B188F0}" destId="{2898B945-4404-478D-899D-7E7FEE0B8D88}" srcOrd="10" destOrd="0" presId="urn:microsoft.com/office/officeart/2005/8/layout/bProcess4"/>
    <dgm:cxn modelId="{8506B4C1-64C3-4B34-99D5-112295906E96}" type="presParOf" srcId="{2898B945-4404-478D-899D-7E7FEE0B8D88}" destId="{1213A419-9DBB-41A9-9F82-1FE7DF31EC71}" srcOrd="0" destOrd="0" presId="urn:microsoft.com/office/officeart/2005/8/layout/bProcess4"/>
    <dgm:cxn modelId="{00C74D7A-E861-46B6-A4AA-999764E8F967}" type="presParOf" srcId="{2898B945-4404-478D-899D-7E7FEE0B8D88}" destId="{5EB1E9EC-047B-46AD-9447-8FB0D6177A38}" srcOrd="1" destOrd="0" presId="urn:microsoft.com/office/officeart/2005/8/layout/bProcess4"/>
    <dgm:cxn modelId="{2B133AFF-C027-42F2-AFF1-F695C343B24C}" type="presParOf" srcId="{D9C9977B-B218-484F-BE22-2307A6B188F0}" destId="{49AF32A6-07B0-47A1-B8F9-125B676A2771}" srcOrd="11" destOrd="0" presId="urn:microsoft.com/office/officeart/2005/8/layout/bProcess4"/>
    <dgm:cxn modelId="{C923CB50-DFE1-47FC-BF7C-87C6DDC7B30E}" type="presParOf" srcId="{D9C9977B-B218-484F-BE22-2307A6B188F0}" destId="{22461A0F-A19F-4A39-9779-47E61D6172A6}" srcOrd="12" destOrd="0" presId="urn:microsoft.com/office/officeart/2005/8/layout/bProcess4"/>
    <dgm:cxn modelId="{233E05C0-DDE1-427B-AAAA-2F2BA7776B88}" type="presParOf" srcId="{22461A0F-A19F-4A39-9779-47E61D6172A6}" destId="{1517972C-4CDC-48D8-B28D-C781D61FE3A1}" srcOrd="0" destOrd="0" presId="urn:microsoft.com/office/officeart/2005/8/layout/bProcess4"/>
    <dgm:cxn modelId="{336DD8C6-A6FF-4B85-B515-8784CE2E0848}" type="presParOf" srcId="{22461A0F-A19F-4A39-9779-47E61D6172A6}" destId="{70F93DB6-6216-4745-8DCB-1C51B3D97C86}" srcOrd="1" destOrd="0" presId="urn:microsoft.com/office/officeart/2005/8/layout/bProcess4"/>
    <dgm:cxn modelId="{64A99D8D-C21C-4199-851E-44F8F6CADFC0}" type="presParOf" srcId="{D9C9977B-B218-484F-BE22-2307A6B188F0}" destId="{270E6B2C-4152-4F11-9B5E-46ED85023A1E}" srcOrd="13" destOrd="0" presId="urn:microsoft.com/office/officeart/2005/8/layout/bProcess4"/>
    <dgm:cxn modelId="{1B2E91B0-6885-41FD-89F2-99B00E54BA1F}" type="presParOf" srcId="{D9C9977B-B218-484F-BE22-2307A6B188F0}" destId="{544886ED-A579-4BFF-ABDE-2A65C166FDB3}" srcOrd="14" destOrd="0" presId="urn:microsoft.com/office/officeart/2005/8/layout/bProcess4"/>
    <dgm:cxn modelId="{A53F6550-32F9-4C63-9010-7923C8959D46}" type="presParOf" srcId="{544886ED-A579-4BFF-ABDE-2A65C166FDB3}" destId="{CB2FEE72-38FA-464B-8D18-C94898B89C6D}" srcOrd="0" destOrd="0" presId="urn:microsoft.com/office/officeart/2005/8/layout/bProcess4"/>
    <dgm:cxn modelId="{003F5064-FD44-49BF-86AC-DC977209E44B}" type="presParOf" srcId="{544886ED-A579-4BFF-ABDE-2A65C166FDB3}" destId="{58EC9811-3FD1-4CA9-BB18-FBE6C48CD3B5}" srcOrd="1" destOrd="0" presId="urn:microsoft.com/office/officeart/2005/8/layout/bProcess4"/>
    <dgm:cxn modelId="{540195EE-7F5B-4BAC-8FD6-AB49195D04AB}" type="presParOf" srcId="{D9C9977B-B218-484F-BE22-2307A6B188F0}" destId="{76CBBF74-EF7D-4CAA-A66D-30463A9030A4}" srcOrd="15" destOrd="0" presId="urn:microsoft.com/office/officeart/2005/8/layout/bProcess4"/>
    <dgm:cxn modelId="{9914463F-76B5-4940-A738-7B794162021E}" type="presParOf" srcId="{D9C9977B-B218-484F-BE22-2307A6B188F0}" destId="{E3B1E048-83CA-497E-BC29-3FE9E9CBE89C}" srcOrd="16" destOrd="0" presId="urn:microsoft.com/office/officeart/2005/8/layout/bProcess4"/>
    <dgm:cxn modelId="{27876E69-C839-4F17-BF04-3815644EE84C}" type="presParOf" srcId="{E3B1E048-83CA-497E-BC29-3FE9E9CBE89C}" destId="{34EAB9FD-3936-47F3-B94F-5EBB2412D3F9}" srcOrd="0" destOrd="0" presId="urn:microsoft.com/office/officeart/2005/8/layout/bProcess4"/>
    <dgm:cxn modelId="{F9D39A5A-2B7A-4BE9-ABC9-F4C8FCCD7085}" type="presParOf" srcId="{E3B1E048-83CA-497E-BC29-3FE9E9CBE89C}" destId="{66477C4D-C727-4D51-865F-4844623F2B2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B648DD-7E6A-40E1-8123-3050DB991687}">
      <dsp:nvSpPr>
        <dsp:cNvPr id="0" name=""/>
        <dsp:cNvSpPr/>
      </dsp:nvSpPr>
      <dsp:spPr>
        <a:xfrm rot="5400000">
          <a:off x="507116" y="1648680"/>
          <a:ext cx="1121025" cy="286804"/>
        </a:xfrm>
        <a:prstGeom prst="rect">
          <a:avLst/>
        </a:prstGeom>
        <a:gradFill flip="none" rotWithShape="1">
          <a:gsLst>
            <a:gs pos="25000">
              <a:schemeClr val="accent4">
                <a:lumMod val="20000"/>
                <a:lumOff val="80000"/>
              </a:schemeClr>
            </a:gs>
            <a:gs pos="53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0" scaled="1"/>
          <a:tileRect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9B981C-EBEF-40BD-AEA8-000AB90DB0C9}">
      <dsp:nvSpPr>
        <dsp:cNvPr id="0" name=""/>
        <dsp:cNvSpPr/>
      </dsp:nvSpPr>
      <dsp:spPr>
        <a:xfrm>
          <a:off x="209907" y="1765"/>
          <a:ext cx="3254047" cy="1565712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Установление необходимости проведения  капитального ремонта МКД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765" y="47623"/>
        <a:ext cx="3162331" cy="1473996"/>
      </dsp:txXfrm>
    </dsp:sp>
    <dsp:sp modelId="{FC966512-1221-49FA-8CAA-A52A43311105}">
      <dsp:nvSpPr>
        <dsp:cNvPr id="0" name=""/>
        <dsp:cNvSpPr/>
      </dsp:nvSpPr>
      <dsp:spPr>
        <a:xfrm rot="5400000">
          <a:off x="49284" y="3163260"/>
          <a:ext cx="1949134" cy="31320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2B7F3F3-EF5B-4D89-9B15-04B9557D3665}">
      <dsp:nvSpPr>
        <dsp:cNvPr id="0" name=""/>
        <dsp:cNvSpPr/>
      </dsp:nvSpPr>
      <dsp:spPr>
        <a:xfrm>
          <a:off x="200004" y="1958906"/>
          <a:ext cx="3273853" cy="1565712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экспертизы. Получение экспертного заключения о необходимости проведения капитального ремонта.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862" y="2004764"/>
        <a:ext cx="3182137" cy="1473996"/>
      </dsp:txXfrm>
    </dsp:sp>
    <dsp:sp modelId="{6EAA4222-E549-40BC-9030-6DFE9ECB2FE5}">
      <dsp:nvSpPr>
        <dsp:cNvPr id="0" name=""/>
        <dsp:cNvSpPr/>
      </dsp:nvSpPr>
      <dsp:spPr>
        <a:xfrm>
          <a:off x="2551035" y="4140174"/>
          <a:ext cx="2632175" cy="297429"/>
        </a:xfrm>
        <a:prstGeom prst="rect">
          <a:avLst/>
        </a:prstGeom>
        <a:gradFill flip="none" rotWithShape="1">
          <a:gsLst>
            <a:gs pos="34000">
              <a:srgbClr val="FFC000"/>
            </a:gs>
            <a:gs pos="58000">
              <a:schemeClr val="accent2">
                <a:lumMod val="60000"/>
                <a:lumOff val="40000"/>
              </a:schemeClr>
            </a:gs>
            <a:gs pos="100000">
              <a:srgbClr val="FDA69D"/>
            </a:gs>
          </a:gsLst>
          <a:lin ang="0" scaled="1"/>
          <a:tileRect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6DC0055-630D-4DD7-8658-F3BDC1F1206A}">
      <dsp:nvSpPr>
        <dsp:cNvPr id="0" name=""/>
        <dsp:cNvSpPr/>
      </dsp:nvSpPr>
      <dsp:spPr>
        <a:xfrm>
          <a:off x="269260" y="3916047"/>
          <a:ext cx="3135340" cy="1565712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127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сметной документации на выполнение работ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Согласование сметной документации с Фондом капитального ремонта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5118" y="3961905"/>
        <a:ext cx="3043624" cy="1473996"/>
      </dsp:txXfrm>
    </dsp:sp>
    <dsp:sp modelId="{62F34881-ECB6-4A76-9959-B8789BD2B327}">
      <dsp:nvSpPr>
        <dsp:cNvPr id="0" name=""/>
        <dsp:cNvSpPr/>
      </dsp:nvSpPr>
      <dsp:spPr>
        <a:xfrm rot="16143285">
          <a:off x="4459680" y="3197910"/>
          <a:ext cx="1401679" cy="306168"/>
        </a:xfrm>
        <a:prstGeom prst="rect">
          <a:avLst/>
        </a:prstGeom>
        <a:gradFill rotWithShape="0">
          <a:gsLst>
            <a:gs pos="0">
              <a:srgbClr val="FFC000"/>
            </a:gs>
            <a:gs pos="61000">
              <a:srgbClr val="FB2B15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DFFB2E-4A7A-43F2-A858-520B31F64FB1}">
      <dsp:nvSpPr>
        <dsp:cNvPr id="0" name=""/>
        <dsp:cNvSpPr/>
      </dsp:nvSpPr>
      <dsp:spPr>
        <a:xfrm>
          <a:off x="4394340" y="3916047"/>
          <a:ext cx="3121196" cy="156571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Получение сведений от Фонда капитального ремонта о достаточности средств на проведение капитального ремонта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0198" y="3961905"/>
        <a:ext cx="3029480" cy="1473996"/>
      </dsp:txXfrm>
    </dsp:sp>
    <dsp:sp modelId="{39429E67-B1BA-4FE5-AAF4-A8948FC6BE95}">
      <dsp:nvSpPr>
        <dsp:cNvPr id="0" name=""/>
        <dsp:cNvSpPr/>
      </dsp:nvSpPr>
      <dsp:spPr>
        <a:xfrm rot="16236297">
          <a:off x="4321513" y="1191162"/>
          <a:ext cx="1699448" cy="343128"/>
        </a:xfrm>
        <a:prstGeom prst="rect">
          <a:avLst/>
        </a:prstGeom>
        <a:gradFill flip="none" rotWithShape="1">
          <a:gsLst>
            <a:gs pos="16000">
              <a:srgbClr val="FF3300"/>
            </a:gs>
            <a:gs pos="40000">
              <a:srgbClr val="BD1503"/>
            </a:gs>
            <a:gs pos="100000">
              <a:srgbClr val="C00000"/>
            </a:gs>
          </a:gsLst>
          <a:lin ang="21594000" scaled="0"/>
          <a:tileRect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BAF7B89-0C1F-403A-BEB8-E72830D0CB80}">
      <dsp:nvSpPr>
        <dsp:cNvPr id="0" name=""/>
        <dsp:cNvSpPr/>
      </dsp:nvSpPr>
      <dsp:spPr>
        <a:xfrm>
          <a:off x="4346873" y="2021174"/>
          <a:ext cx="3153867" cy="1565712"/>
        </a:xfrm>
        <a:prstGeom prst="roundRect">
          <a:avLst>
            <a:gd name="adj" fmla="val 10000"/>
          </a:avLst>
        </a:prstGeom>
        <a:solidFill>
          <a:srgbClr val="FF6699"/>
        </a:solidFill>
        <a:ln w="127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Процент сбора  начислений от собственников за  период  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менее 12 месяцев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более  95%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2731" y="2067032"/>
        <a:ext cx="3062151" cy="1473996"/>
      </dsp:txXfrm>
    </dsp:sp>
    <dsp:sp modelId="{49AF32A6-07B0-47A1-B8F9-125B676A2771}">
      <dsp:nvSpPr>
        <dsp:cNvPr id="0" name=""/>
        <dsp:cNvSpPr/>
      </dsp:nvSpPr>
      <dsp:spPr>
        <a:xfrm>
          <a:off x="6897066" y="204537"/>
          <a:ext cx="2589551" cy="359223"/>
        </a:xfrm>
        <a:prstGeom prst="rect">
          <a:avLst/>
        </a:prstGeom>
        <a:gradFill flip="none" rotWithShape="1">
          <a:gsLst>
            <a:gs pos="25000">
              <a:srgbClr val="C00000"/>
            </a:gs>
            <a:gs pos="5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0" scaled="1"/>
          <a:tileRect/>
        </a:gradFill>
        <a:ln w="9525"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EB1E9EC-047B-46AD-9447-8FB0D6177A38}">
      <dsp:nvSpPr>
        <dsp:cNvPr id="0" name=""/>
        <dsp:cNvSpPr/>
      </dsp:nvSpPr>
      <dsp:spPr>
        <a:xfrm>
          <a:off x="4334999" y="1765"/>
          <a:ext cx="3239877" cy="1565712"/>
        </a:xfrm>
        <a:prstGeom prst="roundRect">
          <a:avLst>
            <a:gd name="adj" fmla="val 10000"/>
          </a:avLst>
        </a:prstGeom>
        <a:solidFill>
          <a:srgbClr val="FF0066"/>
        </a:solidFill>
        <a:ln w="127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Процент сбора  начислений за период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 менее 12 месяцев  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муниципальному образованию </a:t>
          </a: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100%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80857" y="47623"/>
        <a:ext cx="3148161" cy="1473996"/>
      </dsp:txXfrm>
    </dsp:sp>
    <dsp:sp modelId="{270E6B2C-4152-4F11-9B5E-46ED85023A1E}">
      <dsp:nvSpPr>
        <dsp:cNvPr id="0" name=""/>
        <dsp:cNvSpPr/>
      </dsp:nvSpPr>
      <dsp:spPr>
        <a:xfrm rot="5400000">
          <a:off x="8220609" y="1557144"/>
          <a:ext cx="1949134" cy="337470"/>
        </a:xfrm>
        <a:prstGeom prst="rect">
          <a:avLst/>
        </a:prstGeom>
        <a:gradFill rotWithShape="0">
          <a:gsLst>
            <a:gs pos="38000">
              <a:schemeClr val="accent6">
                <a:lumMod val="20000"/>
                <a:lumOff val="80000"/>
              </a:schemeClr>
            </a:gs>
            <a:gs pos="64000">
              <a:srgbClr val="92D050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0F93DB6-6216-4745-8DCB-1C51B3D97C86}">
      <dsp:nvSpPr>
        <dsp:cNvPr id="0" name=""/>
        <dsp:cNvSpPr/>
      </dsp:nvSpPr>
      <dsp:spPr>
        <a:xfrm>
          <a:off x="8447892" y="1765"/>
          <a:ext cx="3073050" cy="1565712"/>
        </a:xfrm>
        <a:prstGeom prst="roundRect">
          <a:avLst>
            <a:gd name="adj" fmla="val 10000"/>
          </a:avLst>
        </a:prstGeom>
        <a:solidFill>
          <a:srgbClr val="66CCFF"/>
        </a:solidFill>
        <a:ln w="127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пакета документов  на подачу заявки в Комитет по жилищно-коммунальному хозяйству Ленинградской области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93750" y="47623"/>
        <a:ext cx="2981334" cy="1473996"/>
      </dsp:txXfrm>
    </dsp:sp>
    <dsp:sp modelId="{76CBBF74-EF7D-4CAA-A66D-30463A9030A4}">
      <dsp:nvSpPr>
        <dsp:cNvPr id="0" name=""/>
        <dsp:cNvSpPr/>
      </dsp:nvSpPr>
      <dsp:spPr>
        <a:xfrm rot="5400000">
          <a:off x="8230997" y="3577867"/>
          <a:ext cx="1949134" cy="334812"/>
        </a:xfrm>
        <a:prstGeom prst="rect">
          <a:avLst/>
        </a:prstGeom>
        <a:gradFill rotWithShape="0">
          <a:gsLst>
            <a:gs pos="45000">
              <a:srgbClr val="92D050"/>
            </a:gs>
            <a:gs pos="65000">
              <a:srgbClr val="00B050"/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>
          <a:solidFill>
            <a:schemeClr val="tx1"/>
          </a:solidFill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8EC9811-3FD1-4CA9-BB18-FBE6C48CD3B5}">
      <dsp:nvSpPr>
        <dsp:cNvPr id="0" name=""/>
        <dsp:cNvSpPr/>
      </dsp:nvSpPr>
      <dsp:spPr>
        <a:xfrm>
          <a:off x="8436019" y="1958906"/>
          <a:ext cx="3096797" cy="1565712"/>
        </a:xfrm>
        <a:prstGeom prst="roundRect">
          <a:avLst>
            <a:gd name="adj" fmla="val 10000"/>
          </a:avLst>
        </a:prstGeom>
        <a:solidFill>
          <a:srgbClr val="33CCFF"/>
        </a:solidFill>
        <a:ln w="127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Защита  заявки, обоснование переноса срока проведения капитального ремонта на более ранние сроки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81877" y="2004764"/>
        <a:ext cx="3005081" cy="1473996"/>
      </dsp:txXfrm>
    </dsp:sp>
    <dsp:sp modelId="{66477C4D-C727-4D51-865F-4844623F2B28}">
      <dsp:nvSpPr>
        <dsp:cNvPr id="0" name=""/>
        <dsp:cNvSpPr/>
      </dsp:nvSpPr>
      <dsp:spPr>
        <a:xfrm>
          <a:off x="8447892" y="3916047"/>
          <a:ext cx="3073050" cy="1565712"/>
        </a:xfrm>
        <a:prstGeom prst="roundRect">
          <a:avLst>
            <a:gd name="adj" fmla="val 10000"/>
          </a:avLst>
        </a:prstGeom>
        <a:solidFill>
          <a:srgbClr val="00CCFF"/>
        </a:solidFill>
        <a:ln w="1270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Принятие комиссией решения о переносе сроков проведения капитального ремонта МКД на более ранние сроки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Включение МКД в краткосрочную программу капитального ремонта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93750" y="3961905"/>
        <a:ext cx="2981334" cy="1473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643C6-D804-4C56-939A-682C570206C2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E0630-590F-4F75-B59D-6E6FE28D7C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87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Управляющая компания «Общество с ограниченной ответственностью «ИЭК Сервис» приступило к управлению многоквартирными домами в 2017 году в</a:t>
            </a:r>
            <a:r>
              <a:rPr lang="ru-RU" baseline="0" dirty="0" smtClean="0"/>
              <a:t> </a:t>
            </a:r>
            <a:r>
              <a:rPr lang="ru-RU" dirty="0" err="1" smtClean="0"/>
              <a:t>Лопухинском</a:t>
            </a:r>
            <a:r>
              <a:rPr lang="ru-RU" dirty="0" smtClean="0"/>
              <a:t> и </a:t>
            </a:r>
            <a:r>
              <a:rPr lang="ru-RU" dirty="0" err="1" smtClean="0"/>
              <a:t>Копорском</a:t>
            </a:r>
            <a:r>
              <a:rPr lang="ru-RU" dirty="0" smtClean="0"/>
              <a:t> СП. В </a:t>
            </a:r>
            <a:r>
              <a:rPr lang="ru-RU" dirty="0" err="1" smtClean="0"/>
              <a:t>Лебяженском</a:t>
            </a:r>
            <a:r>
              <a:rPr lang="ru-RU" dirty="0" smtClean="0"/>
              <a:t> городском поселении с февраля 2018 года,</a:t>
            </a:r>
            <a:r>
              <a:rPr lang="ru-RU" baseline="0" dirty="0" smtClean="0"/>
              <a:t> в </a:t>
            </a:r>
            <a:r>
              <a:rPr lang="ru-RU" baseline="0" dirty="0" err="1" smtClean="0"/>
              <a:t>Ропшинском</a:t>
            </a:r>
            <a:r>
              <a:rPr lang="ru-RU" baseline="0" dirty="0" smtClean="0"/>
              <a:t> СП с 2020 года.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Основным видом деятельности Общества является управление многоквартирными домами.</a:t>
            </a:r>
          </a:p>
          <a:p>
            <a:r>
              <a:rPr lang="ru-RU" dirty="0" smtClean="0"/>
              <a:t>Уставный капитал Общества составляет 100 000 тыс. рублей.</a:t>
            </a:r>
          </a:p>
          <a:p>
            <a:r>
              <a:rPr lang="ru-RU" dirty="0" smtClean="0"/>
              <a:t>Почтовый адрес: </a:t>
            </a:r>
            <a:r>
              <a:rPr lang="ru-RU" dirty="0" err="1" smtClean="0"/>
              <a:t>п.Аннино</a:t>
            </a:r>
            <a:r>
              <a:rPr lang="ru-RU" dirty="0" smtClean="0"/>
              <a:t>, улица 10-й Пятилетки, дом 1А, помещение 7.</a:t>
            </a:r>
          </a:p>
          <a:p>
            <a:r>
              <a:rPr lang="ru-RU" dirty="0" smtClean="0"/>
              <a:t>Адрес фактического местонахождения: </a:t>
            </a:r>
            <a:r>
              <a:rPr lang="ru-RU" dirty="0" err="1" smtClean="0"/>
              <a:t>д.Горбунки</a:t>
            </a:r>
            <a:r>
              <a:rPr lang="ru-RU" dirty="0" smtClean="0"/>
              <a:t>, дом №29.</a:t>
            </a:r>
          </a:p>
          <a:p>
            <a:r>
              <a:rPr lang="ru-RU" dirty="0" smtClean="0"/>
              <a:t>Режим работы управляющей организации, в том числе часы личного приема граждан сотрудниками управляющей организации и работы диспетчерских служб опубликованы на сайте УК. Личный прием граждан генеральным директором - каждый  второй четверг месяца с 15.00 до 17.00 по предварительной записи.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529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Постоянно</a:t>
            </a:r>
            <a:r>
              <a:rPr lang="ru-RU" baseline="0" dirty="0" smtClean="0"/>
              <a:t> ведется борьба с должниками.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02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соответствии с требованиями законодательства раскрывается информация по основным показателям финансово-хозяйственной деятельности управляющей организации, а именно:</a:t>
            </a:r>
          </a:p>
          <a:p>
            <a:r>
              <a:rPr lang="ru-RU" dirty="0" smtClean="0"/>
              <a:t>а) сведения о доходах, полученных за оказание услуг по управлению многоквартирными домами (по данным раздельного учета доходов и расходов);</a:t>
            </a:r>
          </a:p>
          <a:p>
            <a:r>
              <a:rPr lang="ru-RU" dirty="0" smtClean="0"/>
              <a:t>б) сведения о расходах, понесенных в связи с оказанием услуг по управлению многоквартирными домами (по данным раздельного учета доходов и расходов).</a:t>
            </a:r>
          </a:p>
          <a:p>
            <a:r>
              <a:rPr lang="ru-RU" dirty="0" smtClean="0"/>
              <a:t>в) сведения о выполняемых работах (оказываемых услугах) по содержанию и ремонту общего имущества в многоквартирном доме, а именно:</a:t>
            </a:r>
          </a:p>
          <a:p>
            <a:r>
              <a:rPr lang="ru-RU" dirty="0" smtClean="0"/>
              <a:t>об услугах, оказываемых управляющей организацией в отношении общего имущества собственников помещений в многоквартирном доме, из числа услуг, указанных в правилах содержания общего имущества в многоквартирном доме, утвержденных Постановлением Правительства Российской Федерации от 13 августа 2006 г. N 491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239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Также в конце</a:t>
            </a:r>
            <a:r>
              <a:rPr lang="ru-RU" baseline="0" dirty="0" smtClean="0"/>
              <a:t> года приобретены почтовые ящики на 8 домов, в 1 квартале  идет установка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259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Укрепили конструкцию козырька над входом,</a:t>
            </a:r>
            <a:r>
              <a:rPr lang="ru-RU" baseline="0" dirty="0" smtClean="0"/>
              <a:t> восстановили кирпичную кладку подпорной стенки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580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 летний сезон силами сотрудников </a:t>
            </a:r>
            <a:r>
              <a:rPr lang="ru-RU" dirty="0" err="1" smtClean="0"/>
              <a:t>Копорского</a:t>
            </a:r>
            <a:r>
              <a:rPr lang="ru-RU" dirty="0" smtClean="0"/>
              <a:t> участка расчищен и </a:t>
            </a:r>
            <a:r>
              <a:rPr lang="ru-RU" dirty="0" err="1" smtClean="0"/>
              <a:t>загерметизирован</a:t>
            </a:r>
            <a:r>
              <a:rPr lang="ru-RU" baseline="0" dirty="0" smtClean="0"/>
              <a:t> </a:t>
            </a:r>
            <a:r>
              <a:rPr lang="ru-RU" dirty="0" smtClean="0"/>
              <a:t>31 козырек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Количество поступивших</a:t>
            </a:r>
            <a:r>
              <a:rPr lang="ru-RU" baseline="0" dirty="0" smtClean="0"/>
              <a:t> заявок, по сравнению с 2019 годом значительно сократилось.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67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Последовательность включения в Краткосрочную программу капитального ремонта:</a:t>
            </a:r>
          </a:p>
          <a:p>
            <a:r>
              <a:rPr lang="ru-RU" dirty="0" smtClean="0"/>
              <a:t>1. Общее собрание собственников помещений в многоквартирном доме принимает решение о переносе установленного региональной программой срока капитального ремонта на более ранний период (срок)</a:t>
            </a:r>
          </a:p>
          <a:p>
            <a:r>
              <a:rPr lang="ru-RU" dirty="0" smtClean="0"/>
              <a:t>2. Специализированная организация за счет средств собственников проводит обследование многоквартирного дома и дает заключение о необходимости проведения капитального ремонта, оформленных не ранее чем за три года до даты подачи заявления в Фонд капитального ремонта.</a:t>
            </a:r>
          </a:p>
          <a:p>
            <a:r>
              <a:rPr lang="ru-RU" dirty="0" smtClean="0"/>
              <a:t>3. Орган местного самоуправления муниципальных образований Ленинградской области направляет в Фонд капитального ремонта заявление об установлении необходимости проведения капитального ремонта с приложением документов по предусмотренным формам и фотоматериалов, подтверждающих состояние объектов общего имущества многоквартирного дома (</a:t>
            </a:r>
            <a:r>
              <a:rPr lang="ru-RU" dirty="0" err="1" smtClean="0"/>
              <a:t>фотофиксация</a:t>
            </a:r>
            <a:r>
              <a:rPr lang="ru-RU" dirty="0" smtClean="0"/>
              <a:t> внешнего облика здания с каждой стороны, элемента конструктива (инженерных систем) многоквартирного дома, подлежащего капитальному ремонту).</a:t>
            </a:r>
          </a:p>
          <a:p>
            <a:r>
              <a:rPr lang="ru-RU" dirty="0" smtClean="0"/>
              <a:t>4. В соответствии с постановлением Правительства Ленинградской области от 27 декабря 2017 года № 625 Фонд капитального ремонта принимает документы на рассмотрение при условии собираемости взносов на капитальный ремонт собственников помещений в таком многоквартирном доме не менее 95 % за 12 месяцев, предшествующих месяцу подачи заявления.</a:t>
            </a:r>
          </a:p>
          <a:p>
            <a:r>
              <a:rPr lang="ru-RU" dirty="0" smtClean="0"/>
              <a:t>5. После принятия документов от органа местного самоуправления Фонд капитального ремонта рассматривает их в течение 3 месяцев, осуществляет проверку соответствия постановлению Правительства Ленинградской области от 27 декабря 2017 года № 625, фактический осмотр такого многоквартирного дома и определяет реальную необходимость проведения капитального ремонта.</a:t>
            </a:r>
          </a:p>
          <a:p>
            <a:r>
              <a:rPr lang="ru-RU" dirty="0" smtClean="0"/>
              <a:t>6. По результатам рассмотрения представленных документов и фактического осмотра многоквартирного дома комиссия Фонда капитального ремонта принимает решение о переносе сроков ремонта, либо отказе и оформляет протокол . Выписка из протокола заседания комиссии, содержащая информацию о принятом решении, размещается на сайте Фонда капитального ремонта в информационно-телекоммуникационной сети «Интернет» не позднее 15 рабочих дней со дня заседания комиссии. Второй экземпляр протокола заседания комиссии направляется в уполномоченный орган местного самоуправления не позднее пяти рабочих дней со дня принятия решения.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781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ООО «ИЭК</a:t>
            </a:r>
            <a:r>
              <a:rPr lang="ru-RU" baseline="0" dirty="0" smtClean="0"/>
              <a:t> Сервис» были потрачены денежные средства на проведение технической экспертизы элементов общедомового имущества с целью переноса сроков с долгосрочной  в краткосрочную программу капитального ремонта.</a:t>
            </a:r>
          </a:p>
          <a:p>
            <a:r>
              <a:rPr lang="ru-RU" baseline="0" dirty="0" smtClean="0"/>
              <a:t>Однако, из-за низкого % сбора от начислений в адрес НО «Фонд капитального ремонта ЛО», перенос сроков не осуществлен.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848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9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56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98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u="sng" dirty="0" smtClean="0"/>
              <a:t>Санитарное содержание: </a:t>
            </a:r>
            <a:r>
              <a:rPr lang="ru-RU" dirty="0" smtClean="0"/>
              <a:t>моющие и дезинфицирующие средства, уборочный инвентарь и </a:t>
            </a:r>
            <a:r>
              <a:rPr lang="ru-RU" dirty="0" err="1" smtClean="0"/>
              <a:t>оборудованиезаработная</a:t>
            </a:r>
            <a:r>
              <a:rPr lang="ru-RU" dirty="0" smtClean="0"/>
              <a:t> плата дворников и</a:t>
            </a:r>
            <a:r>
              <a:rPr lang="ru-RU" baseline="0" dirty="0" smtClean="0"/>
              <a:t> </a:t>
            </a:r>
            <a:r>
              <a:rPr lang="ru-RU" dirty="0" smtClean="0"/>
              <a:t>приобретение реагентов для прохождения зимнего периода, очистка подвального помещения после затоплений и пр.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34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u="sng" dirty="0" smtClean="0"/>
              <a:t>Техническое обслуживание: </a:t>
            </a:r>
            <a:r>
              <a:rPr lang="ru-RU" dirty="0" smtClean="0"/>
              <a:t>затраты на инструмент и инвентарь технического персонала, заработная плата технического персонала (диспетчера, сантехники, сварщики, электрики, кровельщики, плотники и пр.), газо-сварочное оборудование, материалы и комплектующие к ним и пр.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85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889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Понятие </a:t>
            </a: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Текущий ремонт </a:t>
            </a:r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включает в себя работы по контролю технического состояния, поддержанию работоспособности или исправности, наладке и регулировке, подготовке к сезонной эксплуатации здания или объекта в целом, его элементов и систем, а также по обеспечению санитарно-гигиенических требований к помещениям и прилегающей </a:t>
            </a:r>
            <a:r>
              <a:rPr lang="ru-RU" sz="1200" b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кадастрированой</a:t>
            </a:r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придомовой территории (входящей в состав общедомового имущества).</a:t>
            </a:r>
          </a:p>
          <a:p>
            <a:endParaRPr lang="ru-RU" sz="1200" b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Услуги управления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содержание и аренда служебных помещений, оплата коммунальных услуг предоставленных в служебные помещения, оплата интернет и телефонной связи, канцелярские расходы, обслуживание оргтехники, поддержка сайта, заработная плата сотрудников управления, налоги, амортизация транспорта, бензин, затраты на прохождение обучения и аттестации сотрудников, оплата программного обеспечения, ведение бухгалтерского учета, диспетчерское обслуживание, штрафы, госпошлины, ежегодная аттестация персонала и пр.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98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рамках условий договора управления многоквартирным домом</a:t>
            </a:r>
            <a:r>
              <a:rPr lang="ru-RU" baseline="0" dirty="0" smtClean="0"/>
              <a:t> один</a:t>
            </a:r>
            <a:r>
              <a:rPr lang="ru-RU" dirty="0" smtClean="0"/>
              <a:t> раз в гот производится индексация размера платы за содержание</a:t>
            </a:r>
            <a:r>
              <a:rPr lang="ru-RU" baseline="0" dirty="0" smtClean="0"/>
              <a:t> жилого помещения в размере величины инфляции, официально установленной Федеральной службой Российской Федерации.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247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359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Процент собираемости от начислений по 2020 году составил 91,38, диаграмма отображает информацию по МКД с учетом</a:t>
            </a:r>
            <a:r>
              <a:rPr lang="ru-RU" baseline="0" dirty="0" smtClean="0"/>
              <a:t> поступлений денежных средств по текущим начислениям и взысканию с должников  по решению суда.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E0630-590F-4F75-B59D-6E6FE28D7CC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32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316683"/>
      </p:ext>
    </p:extLst>
  </p:cSld>
  <p:clrMapOvr>
    <a:masterClrMapping/>
  </p:clrMapOvr>
  <p:transition spd="slow" advClick="0"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128147"/>
      </p:ext>
    </p:extLst>
  </p:cSld>
  <p:clrMapOvr>
    <a:masterClrMapping/>
  </p:clrMapOvr>
  <p:transition spd="slow" advClick="0"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8913"/>
      </p:ext>
    </p:extLst>
  </p:cSld>
  <p:clrMapOvr>
    <a:masterClrMapping/>
  </p:clrMapOvr>
  <p:transition spd="slow" advClick="0" advTm="4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13002"/>
      </p:ext>
    </p:extLst>
  </p:cSld>
  <p:clrMapOvr>
    <a:masterClrMapping/>
  </p:clrMapOvr>
  <p:transition spd="slow" advClick="0" advTm="4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548544"/>
      </p:ext>
    </p:extLst>
  </p:cSld>
  <p:clrMapOvr>
    <a:masterClrMapping/>
  </p:clrMapOvr>
  <p:transition spd="slow" advClick="0"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92687"/>
      </p:ext>
    </p:extLst>
  </p:cSld>
  <p:clrMapOvr>
    <a:masterClrMapping/>
  </p:clrMapOvr>
  <p:transition spd="slow" advClick="0"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14551"/>
      </p:ext>
    </p:extLst>
  </p:cSld>
  <p:clrMapOvr>
    <a:masterClrMapping/>
  </p:clrMapOvr>
  <p:transition spd="slow" advClick="0"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918893"/>
      </p:ext>
    </p:extLst>
  </p:cSld>
  <p:clrMapOvr>
    <a:masterClrMapping/>
  </p:clrMapOvr>
  <p:transition spd="slow" advClick="0"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083354"/>
      </p:ext>
    </p:extLst>
  </p:cSld>
  <p:clrMapOvr>
    <a:masterClrMapping/>
  </p:clrMapOvr>
  <p:transition spd="slow" advClick="0"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58728"/>
      </p:ext>
    </p:extLst>
  </p:cSld>
  <p:clrMapOvr>
    <a:masterClrMapping/>
  </p:clrMapOvr>
  <p:transition spd="slow" advClick="0"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69968"/>
      </p:ext>
    </p:extLst>
  </p:cSld>
  <p:clrMapOvr>
    <a:masterClrMapping/>
  </p:clrMapOvr>
  <p:transition spd="slow" advClick="0"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2A9CF-171F-4DCE-A10E-F0C1803F4D10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6615A-71D3-4207-B6A3-739E5C4673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49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6177" y="484016"/>
            <a:ext cx="65247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ИЭК Сервис</a:t>
            </a:r>
            <a:endParaRPr lang="ru-RU" sz="9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1716" y="1900723"/>
            <a:ext cx="10537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рганизация о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снована в 2017 году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042681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162" y="62473"/>
            <a:ext cx="1123210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Тарифы в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Копорском</a:t>
            </a:r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СП в 2020 году составили: </a:t>
            </a:r>
          </a:p>
          <a:p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49" y="1457637"/>
            <a:ext cx="89048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с. Копорье  - 20,84 руб. / м. кв.</a:t>
            </a: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(дома 1,2,3,4) – 19,28руб. / м. кв.</a:t>
            </a: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дер.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Ломаха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Широково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18,80 руб. / м. кв.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459508"/>
              </p:ext>
            </p:extLst>
          </p:nvPr>
        </p:nvGraphicFramePr>
        <p:xfrm>
          <a:off x="3050194" y="94602"/>
          <a:ext cx="8978899" cy="6601505"/>
        </p:xfrm>
        <a:graphic>
          <a:graphicData uri="http://schemas.openxmlformats.org/drawingml/2006/table">
            <a:tbl>
              <a:tblPr/>
              <a:tblGrid>
                <a:gridCol w="522392"/>
                <a:gridCol w="3696931"/>
                <a:gridCol w="1701124"/>
                <a:gridCol w="1678800"/>
                <a:gridCol w="1379652"/>
              </a:tblGrid>
              <a:tr h="4729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Адрес МКД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Начислено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Собрано за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2020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 собираемости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д.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135 965,00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122 590,00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800" b="0" i="0" u="none" strike="noStrike" kern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90,16</a:t>
                      </a:r>
                      <a:endParaRPr lang="ru-RU" sz="1800" b="0" i="0" u="none" strike="noStrike" kern="1200" dirty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д.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136 022,00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118 890,00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78,96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с. Копорье, д. 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141 190,00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110 480,00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78,25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с. Копорье, д. 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149 196,00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154 483,00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103,54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Копорье, д. 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639 353,00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588 735,00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92,08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Копорье, д. 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679 657,00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605 657,00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89,11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д. 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587 386,00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555 619,00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94,59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Копорье, д. 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196 781,00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186 446,00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94,75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Копорье, д. 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622 675,00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574 940,00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92,33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д. 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459 817,00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423 357,00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92,07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д. 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310 632,00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284 422,00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91,56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д. 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633 601,00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639 757,00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100,97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Копорье, д. 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461 330,00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413 168,00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89,56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 Копорье, д. 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816 766,00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782 303,00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95,78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д. 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925 471,00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903 751,00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97,65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ул. Благодатная, д. 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185 884,00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166 182,00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89,40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ул. Благодатная, д. 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187 519,00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164 420,00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87,68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Копорье, ул.  Благодатная, д. 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189 455,00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185 859,00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98,10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u="none" strike="noStrike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дер.Ломаха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д. 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109 382,00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121 867,00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111,41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Ломаха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д. 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116 208,00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133 540,00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114,91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дер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Широково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д. 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109 461,00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100 704,00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92,00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4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Итого 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СП Копорье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7 793 779,00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7 337 178,00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91,38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406511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Копорское</a:t>
            </a:r>
            <a:r>
              <a:rPr lang="ru-RU" sz="2800" b="1" dirty="0" smtClean="0"/>
              <a:t> поселение</a:t>
            </a:r>
          </a:p>
          <a:p>
            <a:pPr algn="ctr"/>
            <a:r>
              <a:rPr lang="ru-RU" sz="2800" b="1" dirty="0" smtClean="0"/>
              <a:t> собираемость</a:t>
            </a:r>
          </a:p>
          <a:p>
            <a:pPr algn="ctr"/>
            <a:r>
              <a:rPr lang="ru-RU" sz="3600" b="1" dirty="0" smtClean="0">
                <a:solidFill>
                  <a:srgbClr val="FF3300"/>
                </a:solidFill>
              </a:rPr>
              <a:t>91,38 %</a:t>
            </a:r>
            <a:endParaRPr lang="ru-RU" sz="3600" b="1" dirty="0">
              <a:solidFill>
                <a:srgbClr val="FF33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" y="2444861"/>
            <a:ext cx="2933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Начислено жителям</a:t>
            </a:r>
          </a:p>
          <a:p>
            <a:pPr algn="ctr" fontAlgn="t"/>
            <a:r>
              <a:rPr lang="ru-RU" sz="3600" b="1" dirty="0">
                <a:solidFill>
                  <a:srgbClr val="7030A0"/>
                </a:solidFill>
                <a:latin typeface="Times New Roman"/>
              </a:rPr>
              <a:t>7 793 779,00</a:t>
            </a:r>
          </a:p>
          <a:p>
            <a:pPr algn="ctr"/>
            <a:r>
              <a:rPr lang="ru-RU" sz="2800" b="1" dirty="0" smtClean="0"/>
              <a:t>рублей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597511"/>
            <a:ext cx="3009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Получено от жителей</a:t>
            </a:r>
          </a:p>
          <a:p>
            <a:pPr algn="ctr" fontAlgn="t"/>
            <a:r>
              <a:rPr lang="ru-RU" sz="3600" b="1" dirty="0">
                <a:solidFill>
                  <a:srgbClr val="000000"/>
                </a:solidFill>
                <a:latin typeface="Times New Roman"/>
              </a:rPr>
              <a:t>7 337 178,00</a:t>
            </a:r>
          </a:p>
          <a:p>
            <a:pPr algn="ctr"/>
            <a:r>
              <a:rPr lang="ru-RU" sz="2800" b="1" dirty="0" smtClean="0"/>
              <a:t>рублей</a:t>
            </a:r>
            <a:endParaRPr lang="ru-RU" sz="2800" b="1" dirty="0"/>
          </a:p>
        </p:txBody>
      </p:sp>
    </p:spTree>
  </p:cSld>
  <p:clrMapOvr>
    <a:masterClrMapping/>
  </p:clrMapOvr>
  <p:transition spd="slow" advClick="0" advTm="4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753181809"/>
              </p:ext>
            </p:extLst>
          </p:nvPr>
        </p:nvGraphicFramePr>
        <p:xfrm>
          <a:off x="450377" y="423081"/>
          <a:ext cx="11232108" cy="5163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 advClick="0" advTm="4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15709"/>
              </p:ext>
            </p:extLst>
          </p:nvPr>
        </p:nvGraphicFramePr>
        <p:xfrm>
          <a:off x="559558" y="272956"/>
          <a:ext cx="10740789" cy="4784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469"/>
                <a:gridCol w="1141420"/>
                <a:gridCol w="3539450"/>
                <a:gridCol w="3539450"/>
              </a:tblGrid>
              <a:tr h="49736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 Наименование  муниципального  образования 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Подано заявлений в суд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770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Кол-во заявлений всего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Кол-во лицевых счетов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сумма (руб.)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88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Копорское с.п., в том числе: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105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87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2 579 685,56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1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Копорье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87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71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1 561 528,76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31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Ломаха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10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130 573,87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57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Широково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</a:t>
                      </a:r>
                      <a:endParaRPr lang="ru-R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887 582,93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5050" y="5221238"/>
            <a:ext cx="10708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Сумма взысканных долгов                                                                                          </a:t>
            </a:r>
            <a:r>
              <a:rPr lang="ru-RU" sz="2400" b="1" dirty="0" smtClean="0"/>
              <a:t>851 296,00 рублей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56955712"/>
      </p:ext>
    </p:extLst>
  </p:cSld>
  <p:clrMapOvr>
    <a:masterClrMapping/>
  </p:clrMapOvr>
  <p:transition spd="slow" advClick="0" advTm="4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932986"/>
              </p:ext>
            </p:extLst>
          </p:nvPr>
        </p:nvGraphicFramePr>
        <p:xfrm>
          <a:off x="362197" y="501179"/>
          <a:ext cx="11487150" cy="5291090"/>
        </p:xfrm>
        <a:graphic>
          <a:graphicData uri="http://schemas.openxmlformats.org/drawingml/2006/table">
            <a:tbl>
              <a:tblPr/>
              <a:tblGrid>
                <a:gridCol w="789709"/>
                <a:gridCol w="8229600"/>
                <a:gridCol w="2467841"/>
              </a:tblGrid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ПОКАЗАТЕЛИ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ФАКТ  (руб.)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ХАРАКТЕРИСТИКА 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Год постройки  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1936-2012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квартир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Общая площадь жилых и нежилых помещений МКД (кв.м.)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30674,67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ДОХОДЫ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11.1.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Начислено за услуги по управлению, содержанию и ремонту общего имущества 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7 793 779,00</a:t>
                      </a:r>
                      <a:endParaRPr lang="ru-RU" sz="16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11.2.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Оплата собственниками услуг по управлению, содержанию и ремонту общего имущества МКД 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7 337 178,00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11.3.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CC"/>
                          </a:solidFill>
                          <a:latin typeface="Times New Roman"/>
                        </a:rPr>
                        <a:t>% сбора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CC"/>
                          </a:solidFill>
                          <a:latin typeface="Times New Roman"/>
                        </a:rPr>
                        <a:t>91,38</a:t>
                      </a:r>
                      <a:endParaRPr lang="ru-RU" sz="1600" b="1" i="0" u="none" strike="noStrike" dirty="0">
                        <a:solidFill>
                          <a:srgbClr val="0000CC"/>
                        </a:solidFill>
                        <a:latin typeface="Times New Roman"/>
                      </a:endParaRP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11.4.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 ЗАДОЛЖЕННОСТЬ по оплате предоставленных услуг  на </a:t>
                      </a:r>
                      <a:r>
                        <a:rPr lang="ru-RU" sz="1600" b="1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01.01.2020г</a:t>
                      </a:r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456</a:t>
                      </a:r>
                      <a:r>
                        <a:rPr lang="ru-RU" sz="1600" b="1" i="0" u="none" strike="noStrike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601,00</a:t>
                      </a:r>
                      <a:endParaRPr lang="ru-RU" sz="1600" b="1" i="0" u="none" strike="noStrike" dirty="0">
                        <a:solidFill>
                          <a:srgbClr val="FF0000"/>
                        </a:solidFill>
                        <a:latin typeface="Times New Roman"/>
                      </a:endParaRP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Предоставление услуг по управлению, содержанию и ремонту 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111.1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Услуги по санитарному содержанию мест общего </a:t>
                      </a:r>
                      <a:r>
                        <a:rPr lang="ru-RU" sz="1600" b="1" i="1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пользования  </a:t>
                      </a:r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1 382 758,00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111.2.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Услуги по санитарному содержанию придомовой территории 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1 304 994,00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111.4</a:t>
                      </a:r>
                    </a:p>
                  </a:txBody>
                  <a:tcPr marL="7362" marR="7362" marT="736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Техническое содержание общего имущества 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1 672 920,00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111.5.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Текущий ремонт общего имущества в 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1 878 027,00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111.6.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Услуги управления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161 200,00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6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111.7.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Общая  стоимость предоставленных услуг по управлению, содержанию и ремонту общего имущества МКД</a:t>
                      </a:r>
                    </a:p>
                  </a:txBody>
                  <a:tcPr marL="7362" marR="7362" marT="7362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800" b="1" i="0" u="none" strike="noStrike" kern="1200" dirty="0" smtClean="0">
                          <a:solidFill>
                            <a:srgbClr val="7030A0"/>
                          </a:solidFill>
                          <a:latin typeface="Times New Roman"/>
                          <a:ea typeface="+mn-ea"/>
                          <a:cs typeface="+mn-cs"/>
                        </a:rPr>
                        <a:t>6 399 899,00</a:t>
                      </a:r>
                      <a:endParaRPr lang="ru-RU" sz="1800" b="1" i="0" u="none" strike="noStrike" kern="1200" dirty="0">
                        <a:solidFill>
                          <a:srgbClr val="7030A0"/>
                        </a:solidFill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72" y="2272"/>
            <a:ext cx="121920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Показатели финансовой деятельности 2020 год</a:t>
            </a:r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490" y="1853103"/>
            <a:ext cx="94851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i="1" dirty="0" smtClean="0"/>
              <a:t>Ремонт </a:t>
            </a:r>
            <a:r>
              <a:rPr lang="ru-RU" sz="2800" i="1" dirty="0"/>
              <a:t>оголовков  – </a:t>
            </a:r>
            <a:r>
              <a:rPr lang="ru-RU" sz="2800" i="1" dirty="0" smtClean="0"/>
              <a:t>38</a:t>
            </a:r>
            <a:r>
              <a:rPr lang="ru-RU" sz="2800" i="1" dirty="0"/>
              <a:t> 310,42 руб. (д. № 1, 2)</a:t>
            </a:r>
          </a:p>
          <a:p>
            <a:pPr lvl="0"/>
            <a:r>
              <a:rPr lang="ru-RU" sz="2800" i="1" dirty="0"/>
              <a:t>Строительная экспертиза – </a:t>
            </a:r>
            <a:r>
              <a:rPr lang="ru-RU" sz="2800" i="1" dirty="0" smtClean="0"/>
              <a:t>30</a:t>
            </a:r>
            <a:r>
              <a:rPr lang="ru-RU" sz="2800" i="1" dirty="0"/>
              <a:t> 940,00  руб.  (д.№ 1,2,3,17)</a:t>
            </a:r>
          </a:p>
          <a:p>
            <a:pPr lvl="0"/>
            <a:r>
              <a:rPr lang="ru-RU" sz="2800" i="1" dirty="0"/>
              <a:t>Ремонт подъездов – 100 000,00  руб.  (д.№ 8)</a:t>
            </a:r>
          </a:p>
          <a:p>
            <a:pPr lvl="0"/>
            <a:r>
              <a:rPr lang="ru-RU" sz="2800" i="1" dirty="0"/>
              <a:t> Ремонт кровли  – 563 650,00  руб. (д.№  9, 11, 7, 6, 13 14, 15, 12, 17, Шир.20)</a:t>
            </a:r>
          </a:p>
          <a:p>
            <a:pPr lvl="0"/>
            <a:r>
              <a:rPr lang="ru-RU" sz="2800" i="1" dirty="0"/>
              <a:t> Замена </a:t>
            </a:r>
            <a:r>
              <a:rPr lang="ru-RU" sz="2800" i="1" dirty="0" smtClean="0"/>
              <a:t>оконных блоков </a:t>
            </a:r>
            <a:r>
              <a:rPr lang="ru-RU" sz="2800" i="1" dirty="0"/>
              <a:t>– 327 551,00  руб.  (д.№  8,9,10,11)</a:t>
            </a:r>
          </a:p>
          <a:p>
            <a:pPr lvl="0"/>
            <a:r>
              <a:rPr lang="ru-RU" sz="2800" i="1" dirty="0"/>
              <a:t> Замена </a:t>
            </a:r>
            <a:r>
              <a:rPr lang="ru-RU" sz="2800" i="1" dirty="0" smtClean="0"/>
              <a:t>дверных блоков  </a:t>
            </a:r>
            <a:r>
              <a:rPr lang="ru-RU" sz="2800" i="1" dirty="0"/>
              <a:t>– 60 803,40  руб. (д.№ 16)</a:t>
            </a:r>
          </a:p>
          <a:p>
            <a:pPr lvl="0"/>
            <a:r>
              <a:rPr lang="ru-RU" sz="2800" i="1" dirty="0"/>
              <a:t> Материалов закуплено на сумму -  759 734,00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9306" y="82082"/>
            <a:ext cx="8332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</a:rPr>
              <a:t>Объем работ за </a:t>
            </a:r>
            <a:r>
              <a:rPr lang="ru-RU" sz="3200" b="1" i="1" dirty="0">
                <a:solidFill>
                  <a:srgbClr val="7030A0"/>
                </a:solidFill>
              </a:rPr>
              <a:t>2020 </a:t>
            </a:r>
            <a:r>
              <a:rPr lang="ru-RU" sz="3200" b="1" i="1" dirty="0" smtClean="0">
                <a:solidFill>
                  <a:srgbClr val="7030A0"/>
                </a:solidFill>
              </a:rPr>
              <a:t>год,</a:t>
            </a:r>
          </a:p>
          <a:p>
            <a:r>
              <a:rPr lang="ru-RU" sz="3200" b="1" i="1" dirty="0">
                <a:solidFill>
                  <a:srgbClr val="7030A0"/>
                </a:solidFill>
              </a:rPr>
              <a:t>в</a:t>
            </a:r>
            <a:r>
              <a:rPr lang="ru-RU" sz="3200" b="1" i="1" dirty="0" smtClean="0">
                <a:solidFill>
                  <a:srgbClr val="7030A0"/>
                </a:solidFill>
              </a:rPr>
              <a:t>ыполненный </a:t>
            </a:r>
            <a:r>
              <a:rPr lang="ru-RU" sz="3200" b="1" i="1" dirty="0">
                <a:solidFill>
                  <a:srgbClr val="7030A0"/>
                </a:solidFill>
              </a:rPr>
              <a:t>специализированными </a:t>
            </a:r>
            <a:r>
              <a:rPr lang="ru-RU" sz="3200" b="1" i="1" dirty="0" smtClean="0">
                <a:solidFill>
                  <a:srgbClr val="7030A0"/>
                </a:solidFill>
              </a:rPr>
              <a:t>подрядными организациями 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7940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2263" y="197346"/>
            <a:ext cx="11068334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</a:rPr>
              <a:t>ВЫПОЛНЕНО РЕМОНТНЫХ РАБОТ своими силами за </a:t>
            </a:r>
            <a:r>
              <a:rPr lang="ru-RU" sz="2800" b="1" i="1" dirty="0" smtClean="0">
                <a:solidFill>
                  <a:srgbClr val="7030A0"/>
                </a:solidFill>
              </a:rPr>
              <a:t>2020 </a:t>
            </a:r>
            <a:r>
              <a:rPr lang="ru-RU" sz="2800" b="1" i="1" dirty="0">
                <a:solidFill>
                  <a:srgbClr val="7030A0"/>
                </a:solidFill>
              </a:rPr>
              <a:t>год</a:t>
            </a:r>
            <a:r>
              <a:rPr lang="ru-RU" sz="2800" b="1" i="1" dirty="0" smtClean="0">
                <a:solidFill>
                  <a:srgbClr val="7030A0"/>
                </a:solidFill>
              </a:rPr>
              <a:t>:</a:t>
            </a:r>
          </a:p>
          <a:p>
            <a:endParaRPr lang="ru-RU" sz="2800" dirty="0"/>
          </a:p>
          <a:p>
            <a:pPr>
              <a:lnSpc>
                <a:spcPct val="120000"/>
              </a:lnSpc>
            </a:pPr>
            <a:r>
              <a:rPr lang="ru-RU" sz="2400" i="1" dirty="0"/>
              <a:t>Выборочный ремонт кровель  </a:t>
            </a:r>
            <a:r>
              <a:rPr lang="ru-RU" sz="2400" i="1" dirty="0" smtClean="0"/>
              <a:t>556 кв</a:t>
            </a:r>
            <a:r>
              <a:rPr lang="ru-RU" sz="2400" i="1" dirty="0"/>
              <a:t>. м. </a:t>
            </a:r>
            <a:r>
              <a:rPr lang="ru-RU" sz="2400" i="1" dirty="0" smtClean="0"/>
              <a:t>  </a:t>
            </a:r>
            <a:r>
              <a:rPr lang="ru-RU" sz="2400" i="1" dirty="0"/>
              <a:t>(д.</a:t>
            </a:r>
            <a:r>
              <a:rPr lang="ru-RU" sz="2400" i="1" dirty="0" smtClean="0"/>
              <a:t>№№ </a:t>
            </a:r>
            <a:r>
              <a:rPr lang="ru-RU" sz="2400" i="1" dirty="0"/>
              <a:t>6, </a:t>
            </a:r>
            <a:r>
              <a:rPr lang="ru-RU" sz="2400" i="1" dirty="0" smtClean="0"/>
              <a:t>Широково20 </a:t>
            </a:r>
            <a:r>
              <a:rPr lang="ru-RU" sz="2400" i="1" dirty="0"/>
              <a:t>, 15)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/>
              <a:t>Расчистка и гидроизоляция  козырьков над входами в МКД </a:t>
            </a:r>
            <a:r>
              <a:rPr lang="ru-RU" sz="2400" i="1" dirty="0" smtClean="0"/>
              <a:t>- 31 </a:t>
            </a:r>
            <a:r>
              <a:rPr lang="ru-RU" sz="2400" i="1" dirty="0"/>
              <a:t>шт.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/>
              <a:t>Восстановление </a:t>
            </a:r>
            <a:r>
              <a:rPr lang="ru-RU" sz="2400" i="1" dirty="0" err="1"/>
              <a:t>отмосток</a:t>
            </a:r>
            <a:r>
              <a:rPr lang="ru-RU" sz="2400" i="1" dirty="0"/>
              <a:t> </a:t>
            </a:r>
            <a:r>
              <a:rPr lang="ru-RU" sz="2400" i="1" dirty="0" smtClean="0"/>
              <a:t>- </a:t>
            </a:r>
            <a:r>
              <a:rPr lang="ru-RU" sz="2400" i="1" dirty="0"/>
              <a:t>60 </a:t>
            </a:r>
            <a:r>
              <a:rPr lang="ru-RU" sz="2400" i="1" dirty="0" err="1"/>
              <a:t>кв.м</a:t>
            </a:r>
            <a:r>
              <a:rPr lang="ru-RU" sz="2400" i="1" dirty="0"/>
              <a:t>. (д.</a:t>
            </a:r>
            <a:r>
              <a:rPr lang="ru-RU" sz="2400" i="1" dirty="0" smtClean="0"/>
              <a:t>№№ </a:t>
            </a:r>
            <a:r>
              <a:rPr lang="ru-RU" sz="2400" i="1" dirty="0"/>
              <a:t>14, 9)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/>
              <a:t>Ремонт входов в подвальные помещения - 2 шт. (д. № 15)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/>
              <a:t>Замена участков инженерных сетей 198 </a:t>
            </a:r>
            <a:r>
              <a:rPr lang="ru-RU" sz="2400" i="1" dirty="0" err="1"/>
              <a:t>м.пог</a:t>
            </a:r>
            <a:r>
              <a:rPr lang="ru-RU" sz="2400" i="1" dirty="0"/>
              <a:t>.  (д.</a:t>
            </a:r>
            <a:r>
              <a:rPr lang="ru-RU" sz="2400" i="1" dirty="0" smtClean="0"/>
              <a:t>№№7</a:t>
            </a:r>
            <a:r>
              <a:rPr lang="ru-RU" sz="2400" i="1" dirty="0"/>
              <a:t>, 13, 14)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/>
              <a:t>Замена отключающей запорной арматуры на вводах в дома, стояках - 92 шт.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/>
              <a:t>Замена электроприборов (выключатели, розетки, патроны, плафоны) - 91 шт.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/>
              <a:t>Замена </a:t>
            </a:r>
            <a:r>
              <a:rPr lang="ru-RU" sz="2400" i="1" dirty="0" err="1"/>
              <a:t>электрокабеля</a:t>
            </a:r>
            <a:r>
              <a:rPr lang="ru-RU" sz="2400" i="1" dirty="0"/>
              <a:t> - 90 м. </a:t>
            </a:r>
            <a:r>
              <a:rPr lang="ru-RU" sz="2400" i="1" dirty="0" err="1"/>
              <a:t>пог</a:t>
            </a:r>
            <a:r>
              <a:rPr lang="ru-RU" sz="2400" i="1" dirty="0"/>
              <a:t>.        (д.№ 12)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/>
              <a:t>Замена ламп накаливания на энергосберегающие - 179 шт.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 smtClean="0"/>
              <a:t>Установлены </a:t>
            </a:r>
            <a:r>
              <a:rPr lang="ru-RU" sz="2400" i="1" dirty="0"/>
              <a:t>почтовые ящики в подъезды </a:t>
            </a:r>
            <a:r>
              <a:rPr lang="ru-RU" sz="2400" i="1" dirty="0" smtClean="0"/>
              <a:t>8 </a:t>
            </a:r>
            <a:r>
              <a:rPr lang="ru-RU" sz="2400" i="1" dirty="0"/>
              <a:t>–ми домов (д. </a:t>
            </a:r>
            <a:r>
              <a:rPr lang="ru-RU" sz="2400" i="1" dirty="0" smtClean="0"/>
              <a:t>№№ </a:t>
            </a:r>
            <a:r>
              <a:rPr lang="ru-RU" sz="2400" i="1" dirty="0"/>
              <a:t>5,6,7,8,9,10,11,12)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 smtClean="0"/>
              <a:t>Расчищены подвальные помещения от мусора различных категорий домов №№ </a:t>
            </a:r>
            <a:r>
              <a:rPr lang="ru-RU" sz="2400" i="1" dirty="0"/>
              <a:t>7, 12, 11, 13, 16</a:t>
            </a:r>
            <a:endParaRPr lang="ru-RU" sz="2400" dirty="0"/>
          </a:p>
          <a:p>
            <a:pPr>
              <a:lnSpc>
                <a:spcPct val="120000"/>
              </a:lnSpc>
            </a:pPr>
            <a:r>
              <a:rPr lang="ru-RU" sz="2400" i="1" dirty="0"/>
              <a:t>Проведено 30  сан. обработок подъездов по предписаниям РПН</a:t>
            </a:r>
            <a:endParaRPr lang="ru-RU" sz="2400" dirty="0"/>
          </a:p>
        </p:txBody>
      </p:sp>
    </p:spTree>
  </p:cSld>
  <p:clrMapOvr>
    <a:masterClrMapping/>
  </p:clrMapOvr>
  <p:transition spd="slow" advClick="0" advTm="4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760171"/>
              </p:ext>
            </p:extLst>
          </p:nvPr>
        </p:nvGraphicFramePr>
        <p:xfrm>
          <a:off x="4465116" y="269358"/>
          <a:ext cx="7361382" cy="6333989"/>
        </p:xfrm>
        <a:graphic>
          <a:graphicData uri="http://schemas.openxmlformats.org/drawingml/2006/table">
            <a:tbl>
              <a:tblPr/>
              <a:tblGrid>
                <a:gridCol w="451263"/>
                <a:gridCol w="2339439"/>
                <a:gridCol w="1549273"/>
                <a:gridCol w="1024717"/>
                <a:gridCol w="1017182"/>
                <a:gridCol w="979508"/>
              </a:tblGrid>
              <a:tr h="29994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err="1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заменены участки аварийных сетей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замененна запорная арматура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хвс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ц.о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и </a:t>
                      </a:r>
                      <a:r>
                        <a:rPr lang="ru-RU" sz="1400" b="1" i="0" u="none" strike="noStrike" dirty="0" err="1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гвс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канализация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м.п.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м.п.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м.п.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406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33"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6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ru-RU" sz="16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lang="ru-RU" sz="16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ru-RU" sz="16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015">
                <a:tc rowSpan="2" gridSpan="2"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</a:t>
                      </a:r>
                      <a:endParaRPr lang="ru-RU" sz="16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837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погонных метров сетей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 </a:t>
                      </a:r>
                      <a:r>
                        <a:rPr lang="ru-RU" sz="1600" b="1" i="0" u="none" strike="noStrike" dirty="0" err="1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запорн</a:t>
                      </a:r>
                      <a:r>
                        <a:rPr lang="ru-RU" sz="16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арматуры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72" y="2272"/>
            <a:ext cx="4651615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Замена участков инженерных сетей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405668"/>
            <a:ext cx="3669475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ru-RU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пог</a:t>
            </a: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.м. ХВС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171679"/>
            <a:ext cx="3610099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пог</a:t>
            </a: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м. трубопроводов отопления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696297"/>
            <a:ext cx="3776353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70 </a:t>
            </a:r>
            <a:r>
              <a:rPr lang="ru-RU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пог</a:t>
            </a: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м. трубопроводов водоотведения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5308980"/>
            <a:ext cx="380010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92 шт. запорной арматуры </a:t>
            </a:r>
          </a:p>
        </p:txBody>
      </p:sp>
    </p:spTree>
  </p:cSld>
  <p:clrMapOvr>
    <a:masterClrMapping/>
  </p:clrMapOvr>
  <p:transition spd="slow" advClick="0" advTm="4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669" y="252248"/>
            <a:ext cx="4740097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Замена участков 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электрических сетей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521" y="1440294"/>
            <a:ext cx="4732865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106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пог.м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кабеля и проводов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766" y="2567702"/>
            <a:ext cx="478562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плафонов освещения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9583" y="3680497"/>
            <a:ext cx="4919933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102 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энергосберегающих ламп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463" y="5008213"/>
            <a:ext cx="503343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35 </a:t>
            </a:r>
          </a:p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выключатель и розетка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327615"/>
              </p:ext>
            </p:extLst>
          </p:nvPr>
        </p:nvGraphicFramePr>
        <p:xfrm>
          <a:off x="5189516" y="106389"/>
          <a:ext cx="6765923" cy="6827620"/>
        </p:xfrm>
        <a:graphic>
          <a:graphicData uri="http://schemas.openxmlformats.org/drawingml/2006/table">
            <a:tbl>
              <a:tblPr/>
              <a:tblGrid>
                <a:gridCol w="760826"/>
                <a:gridCol w="1820551"/>
                <a:gridCol w="964619"/>
                <a:gridCol w="1127654"/>
                <a:gridCol w="1127654"/>
                <a:gridCol w="964619"/>
              </a:tblGrid>
              <a:tr h="8253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err="1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замена плафонов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установка энергосберегающих ламп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замена выключателей, колодок и розеток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замена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кабелей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 проводов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м.п.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1</a:t>
                      </a:r>
                    </a:p>
                  </a:txBody>
                  <a:tcPr marL="73891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2</a:t>
                      </a:r>
                    </a:p>
                  </a:txBody>
                  <a:tcPr marL="73891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3</a:t>
                      </a:r>
                    </a:p>
                  </a:txBody>
                  <a:tcPr marL="73891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МКД № 4</a:t>
                      </a:r>
                    </a:p>
                  </a:txBody>
                  <a:tcPr marL="73891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МКД 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1400" b="1" i="0" u="none" strike="noStrike" dirty="0" err="1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Широково</a:t>
                      </a:r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д. 20</a:t>
                      </a:r>
                    </a:p>
                  </a:txBody>
                  <a:tcPr marL="73891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Ломаха, д. 1</a:t>
                      </a:r>
                    </a:p>
                  </a:txBody>
                  <a:tcPr marL="73891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д. Ломаха, д. 2</a:t>
                      </a:r>
                    </a:p>
                  </a:txBody>
                  <a:tcPr marL="73891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238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lang="ru-RU" sz="1400" b="1" i="0" u="none" strike="noStrike" dirty="0">
                        <a:solidFill>
                          <a:srgbClr val="1F497D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210" marR="8210" marT="82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0987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 электроприборов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1F497D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погонных метров кабелей</a:t>
                      </a:r>
                    </a:p>
                  </a:txBody>
                  <a:tcPr marL="8210" marR="8210" marT="82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4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2" y="2272"/>
            <a:ext cx="121920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Косметический ремонт подъездов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555668"/>
            <a:ext cx="32775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МКД № </a:t>
            </a:r>
            <a:r>
              <a:rPr lang="ru-RU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ru-RU" sz="4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133107"/>
            <a:ext cx="32775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подъезд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277590" y="839470"/>
            <a:ext cx="4428135" cy="531567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7828553" y="836930"/>
            <a:ext cx="3840281" cy="531821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0830" y="610881"/>
            <a:ext cx="4135092" cy="31040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625" y="602973"/>
            <a:ext cx="3031435" cy="3031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8504" y="-127000"/>
            <a:ext cx="1090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в</a:t>
            </a:r>
            <a:r>
              <a:rPr lang="ru-RU" sz="4800" dirty="0" smtClean="0"/>
              <a:t> управлении компании находятся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24975" y="1068409"/>
            <a:ext cx="20553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107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5941" y="4422863"/>
            <a:ext cx="3447068" cy="25827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309" y="3553240"/>
            <a:ext cx="1167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м</a:t>
            </a:r>
            <a:r>
              <a:rPr lang="ru-RU" sz="4800" dirty="0" smtClean="0"/>
              <a:t>ногоквартирных</a:t>
            </a:r>
            <a:r>
              <a:rPr lang="ru-RU" dirty="0" smtClean="0"/>
              <a:t> </a:t>
            </a:r>
            <a:r>
              <a:rPr lang="ru-RU" sz="4800" dirty="0" smtClean="0"/>
              <a:t>домов</a:t>
            </a:r>
            <a:endParaRPr lang="ru-RU" sz="4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517" y="4267614"/>
            <a:ext cx="3453848" cy="25903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17741" y="4343400"/>
            <a:ext cx="377425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7940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2" y="2272"/>
            <a:ext cx="121920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Замена почтовых ящиков взамен изношенных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855474"/>
            <a:ext cx="3070746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МКД № 17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3166280" y="2110928"/>
            <a:ext cx="2455815" cy="330400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963290" y="931757"/>
            <a:ext cx="2773997" cy="3304001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9092129" y="2366383"/>
            <a:ext cx="2876958" cy="3355492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20184" y="5961279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Ремонт навесов технологических входов в подвалы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88" y="556866"/>
            <a:ext cx="3070746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МКД № 15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890" y="1354378"/>
            <a:ext cx="3209925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1579" y="716786"/>
            <a:ext cx="6067425" cy="327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5281" y="4107448"/>
            <a:ext cx="6334125" cy="236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Выборочный ремонт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отмосток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5254" y="584357"/>
            <a:ext cx="3070746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МКД № 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4744" y="586436"/>
            <a:ext cx="3070746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МКД № 9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20184" y="5961279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5994" y="5904494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879" y="1232166"/>
            <a:ext cx="2339936" cy="419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4815" y="1232166"/>
            <a:ext cx="2749929" cy="419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4744" y="1232165"/>
            <a:ext cx="2847340" cy="4199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2084" y="1211626"/>
            <a:ext cx="3190875" cy="421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4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281" y="100012"/>
            <a:ext cx="742722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9427" y="1575392"/>
            <a:ext cx="7227058" cy="233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699467"/>
            <a:ext cx="7431775" cy="261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97179" y="149616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79427" y="4192339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9719" y="6302473"/>
            <a:ext cx="1186445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Расчистка и герметизация козырьков над входами в подъезды</a:t>
            </a:r>
          </a:p>
        </p:txBody>
      </p:sp>
    </p:spTree>
  </p:cSld>
  <p:clrMapOvr>
    <a:masterClrMapping/>
  </p:clrMapOvr>
  <p:transition spd="slow" advClick="0" advTm="4000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65872" y="4412920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79475" y="2451615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15" y="127132"/>
            <a:ext cx="2952750" cy="422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2165" y="160152"/>
            <a:ext cx="2943225" cy="419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0454" y="2965438"/>
            <a:ext cx="8279784" cy="38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29719" y="6302473"/>
            <a:ext cx="11864453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Расчистка и герметизация козырьков над входами в подъезды</a:t>
            </a:r>
          </a:p>
        </p:txBody>
      </p:sp>
    </p:spTree>
    <p:extLst>
      <p:ext uri="{BB962C8B-B14F-4D97-AF65-F5344CB8AC3E}">
        <p14:creationId xmlns:p14="http://schemas.microsoft.com/office/powerpoint/2010/main" val="2917563987"/>
      </p:ext>
    </p:extLst>
  </p:cSld>
  <p:clrMapOvr>
    <a:masterClrMapping/>
  </p:clrMapOvr>
  <p:transition spd="slow" advClick="0" advTm="4000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5475" y="2911950"/>
            <a:ext cx="5636525" cy="378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134628" y="928048"/>
            <a:ext cx="4726391" cy="396780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7972" y="0"/>
            <a:ext cx="5592668" cy="3985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45943" y="33278"/>
            <a:ext cx="7953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Заменены дверные блоки в подъездах </a:t>
            </a:r>
            <a:r>
              <a:rPr lang="ru-RU" sz="2800" b="1" dirty="0" err="1">
                <a:solidFill>
                  <a:srgbClr val="7030A0"/>
                </a:solidFill>
              </a:rPr>
              <a:t>ж.д</a:t>
            </a:r>
            <a:r>
              <a:rPr lang="ru-RU" sz="2800" b="1" dirty="0">
                <a:solidFill>
                  <a:srgbClr val="7030A0"/>
                </a:solidFill>
              </a:rPr>
              <a:t>. № 16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5943" y="4928522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2081" y="3730118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106167940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3298" y="171100"/>
            <a:ext cx="9201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Заменены </a:t>
            </a:r>
            <a:r>
              <a:rPr lang="ru-RU" sz="2800" b="1" dirty="0" smtClean="0">
                <a:solidFill>
                  <a:srgbClr val="7030A0"/>
                </a:solidFill>
              </a:rPr>
              <a:t>оконные </a:t>
            </a:r>
            <a:r>
              <a:rPr lang="ru-RU" sz="2800" b="1" dirty="0">
                <a:solidFill>
                  <a:srgbClr val="7030A0"/>
                </a:solidFill>
              </a:rPr>
              <a:t>блоки в подъездах </a:t>
            </a:r>
            <a:r>
              <a:rPr lang="ru-RU" sz="2800" b="1" dirty="0" err="1">
                <a:solidFill>
                  <a:srgbClr val="7030A0"/>
                </a:solidFill>
              </a:rPr>
              <a:t>ж.д</a:t>
            </a:r>
            <a:r>
              <a:rPr lang="ru-RU" sz="2800" b="1" dirty="0">
                <a:solidFill>
                  <a:srgbClr val="7030A0"/>
                </a:solidFill>
              </a:rPr>
              <a:t>. № </a:t>
            </a:r>
            <a:r>
              <a:rPr lang="ru-RU" sz="2800" b="1" dirty="0" smtClean="0">
                <a:solidFill>
                  <a:srgbClr val="7030A0"/>
                </a:solidFill>
              </a:rPr>
              <a:t>8, 9, 10, 11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1144316" y="818866"/>
            <a:ext cx="2636114" cy="5910583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465474" y="818866"/>
            <a:ext cx="2932085" cy="6039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0663" y="6218047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БЫЛО</a:t>
            </a:r>
          </a:p>
        </p:txBody>
      </p:sp>
    </p:spTree>
    <p:extLst>
      <p:ext uri="{BB962C8B-B14F-4D97-AF65-F5344CB8AC3E}">
        <p14:creationId xmlns:p14="http://schemas.microsoft.com/office/powerpoint/2010/main" val="171572635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462" y="33278"/>
            <a:ext cx="9201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</a:rPr>
              <a:t>Заменены </a:t>
            </a:r>
            <a:r>
              <a:rPr lang="ru-RU" sz="2800" b="1" dirty="0" smtClean="0">
                <a:solidFill>
                  <a:srgbClr val="7030A0"/>
                </a:solidFill>
              </a:rPr>
              <a:t>оконные </a:t>
            </a:r>
            <a:r>
              <a:rPr lang="ru-RU" sz="2800" b="1" dirty="0">
                <a:solidFill>
                  <a:srgbClr val="7030A0"/>
                </a:solidFill>
              </a:rPr>
              <a:t>блоки в подъездах </a:t>
            </a:r>
            <a:r>
              <a:rPr lang="ru-RU" sz="2800" b="1" dirty="0" err="1">
                <a:solidFill>
                  <a:srgbClr val="7030A0"/>
                </a:solidFill>
              </a:rPr>
              <a:t>ж.д</a:t>
            </a:r>
            <a:r>
              <a:rPr lang="ru-RU" sz="2800" b="1" dirty="0">
                <a:solidFill>
                  <a:srgbClr val="7030A0"/>
                </a:solidFill>
              </a:rPr>
              <a:t>. № </a:t>
            </a:r>
            <a:r>
              <a:rPr lang="ru-RU" sz="2800" b="1" dirty="0" smtClean="0">
                <a:solidFill>
                  <a:srgbClr val="7030A0"/>
                </a:solidFill>
              </a:rPr>
              <a:t>8, 9, 10, 11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/>
          <a:stretch>
            <a:fillRect/>
          </a:stretch>
        </p:blipFill>
        <p:spPr>
          <a:xfrm>
            <a:off x="2903730" y="556497"/>
            <a:ext cx="2596318" cy="595348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8475261" y="556495"/>
            <a:ext cx="3197860" cy="5953485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500049" y="556498"/>
            <a:ext cx="2975212" cy="5953484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5"/>
          <a:stretch>
            <a:fillRect/>
          </a:stretch>
        </p:blipFill>
        <p:spPr>
          <a:xfrm>
            <a:off x="87310" y="556498"/>
            <a:ext cx="2816420" cy="59534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01889" y="6254525"/>
            <a:ext cx="2937642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349948107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365" y="697089"/>
            <a:ext cx="4725068" cy="44481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2369" y="50758"/>
            <a:ext cx="9307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Уборка и вывоз мусора из подвалов</a:t>
            </a:r>
          </a:p>
        </p:txBody>
      </p:sp>
      <p:pic>
        <p:nvPicPr>
          <p:cNvPr id="4" name="Рисунок 3"/>
          <p:cNvPicPr/>
          <p:nvPr/>
        </p:nvPicPr>
        <p:blipFill>
          <a:blip r:embed="rId4"/>
          <a:stretch>
            <a:fillRect/>
          </a:stretch>
        </p:blipFill>
        <p:spPr>
          <a:xfrm>
            <a:off x="3669775" y="1741103"/>
            <a:ext cx="4408246" cy="48780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78021" y="697089"/>
            <a:ext cx="457841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Собрано более</a:t>
            </a:r>
          </a:p>
          <a:p>
            <a:r>
              <a:rPr lang="ru-RU" sz="3600" dirty="0" smtClean="0"/>
              <a:t> </a:t>
            </a:r>
            <a:r>
              <a:rPr lang="ru-RU" sz="4400" b="1" dirty="0" smtClean="0">
                <a:solidFill>
                  <a:srgbClr val="FF0000"/>
                </a:solidFill>
              </a:rPr>
              <a:t>500</a:t>
            </a:r>
            <a:r>
              <a:rPr lang="ru-RU" sz="4400" b="1" dirty="0" smtClean="0">
                <a:solidFill>
                  <a:srgbClr val="7030A0"/>
                </a:solidFill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</a:rPr>
              <a:t>мешков мусора</a:t>
            </a:r>
          </a:p>
          <a:p>
            <a:r>
              <a:rPr lang="ru-RU" sz="3600" dirty="0" smtClean="0"/>
              <a:t> вывезено на </a:t>
            </a:r>
          </a:p>
          <a:p>
            <a:r>
              <a:rPr lang="ru-RU" sz="3600" dirty="0" smtClean="0"/>
              <a:t>контейнерную </a:t>
            </a:r>
          </a:p>
          <a:p>
            <a:r>
              <a:rPr lang="ru-RU" sz="3600" dirty="0" smtClean="0"/>
              <a:t>площадки </a:t>
            </a:r>
          </a:p>
          <a:p>
            <a:r>
              <a:rPr lang="ru-RU" sz="3600" dirty="0" smtClean="0"/>
              <a:t>более </a:t>
            </a:r>
            <a:r>
              <a:rPr lang="ru-RU" sz="4400" b="1" dirty="0" smtClean="0">
                <a:solidFill>
                  <a:srgbClr val="FF0000"/>
                </a:solidFill>
              </a:rPr>
              <a:t>30</a:t>
            </a:r>
            <a:r>
              <a:rPr lang="ru-RU" sz="4400" b="1" dirty="0" smtClean="0">
                <a:solidFill>
                  <a:srgbClr val="7030A0"/>
                </a:solidFill>
              </a:rPr>
              <a:t> </a:t>
            </a:r>
            <a:r>
              <a:rPr lang="ru-RU" sz="3600" b="1" dirty="0" smtClean="0">
                <a:solidFill>
                  <a:srgbClr val="7030A0"/>
                </a:solidFill>
              </a:rPr>
              <a:t>прицепов</a:t>
            </a:r>
          </a:p>
          <a:p>
            <a:r>
              <a:rPr lang="ru-RU" sz="3600" dirty="0" smtClean="0"/>
              <a:t> крупногабаритного </a:t>
            </a:r>
          </a:p>
          <a:p>
            <a:r>
              <a:rPr lang="ru-RU" sz="3600" dirty="0" smtClean="0"/>
              <a:t>мусора</a:t>
            </a:r>
            <a:endParaRPr lang="ru-RU" sz="3600" dirty="0"/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9326" cy="221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547" y="0"/>
            <a:ext cx="5077453" cy="263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3698"/>
            <a:ext cx="4900352" cy="240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90" y="4373349"/>
            <a:ext cx="5110310" cy="248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210" y="2214095"/>
            <a:ext cx="5039222" cy="242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47254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731" y="932342"/>
            <a:ext cx="2771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Копорье – 18 домов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4672" y="2375560"/>
            <a:ext cx="2635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Лебяжье – 24 дома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8593" y="4647405"/>
            <a:ext cx="283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Глобицы – 12 домов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6914" y="4181989"/>
            <a:ext cx="311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Лопухинка – 12 домов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9118" y="2835716"/>
            <a:ext cx="3177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Гора-Валдай – 5 домов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6765" y="5084958"/>
            <a:ext cx="270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Горки – 4 дома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183" y="1458629"/>
            <a:ext cx="2322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Ломаха – 2 дома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8975" y="3297381"/>
            <a:ext cx="417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Форт Красная Горка – 5 домов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029" y="1943549"/>
            <a:ext cx="2669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Широково – 1 дом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8504" y="-127000"/>
            <a:ext cx="1090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в</a:t>
            </a:r>
            <a:r>
              <a:rPr lang="ru-RU" sz="4800" dirty="0" smtClean="0"/>
              <a:t> управлении компании находятся 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033038"/>
              </p:ext>
            </p:extLst>
          </p:nvPr>
        </p:nvGraphicFramePr>
        <p:xfrm>
          <a:off x="3957851" y="586854"/>
          <a:ext cx="7771704" cy="593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664198" y="3720324"/>
            <a:ext cx="269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Шепелево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дома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0322" y="5546623"/>
            <a:ext cx="3147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Яльгелево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19 домов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87729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5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5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5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5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5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5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5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5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8330" y="-1161600"/>
            <a:ext cx="3437776" cy="6009564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9854" y="2077873"/>
            <a:ext cx="2968386" cy="593677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3983" y="-1098022"/>
            <a:ext cx="3451639" cy="5568285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20" y="3738832"/>
            <a:ext cx="6530680" cy="2927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105111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4636" cy="225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23" y="0"/>
            <a:ext cx="5800377" cy="225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5299"/>
            <a:ext cx="4412016" cy="247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46" y="4040258"/>
            <a:ext cx="5435626" cy="281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9304" y="894663"/>
            <a:ext cx="2646201" cy="470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6351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3132" y="261569"/>
            <a:ext cx="115784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Работы по выполнению заявок и обращений жителей осуществляются в соответствии с требованиями </a:t>
            </a:r>
          </a:p>
          <a:p>
            <a:pPr algn="ctr"/>
            <a:r>
              <a:rPr lang="ru-RU" sz="45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Правил осуществления деятельности по управлению многоквартирными домами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, утвержденных </a:t>
            </a:r>
          </a:p>
          <a:p>
            <a:pPr algn="ctr"/>
            <a:r>
              <a:rPr lang="ru-RU" sz="45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Постановлением Правительства РФ </a:t>
            </a:r>
            <a:br>
              <a:rPr lang="ru-RU" sz="45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5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от 15 мая 2013 г. N 416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616965"/>
              </p:ext>
            </p:extLst>
          </p:nvPr>
        </p:nvGraphicFramePr>
        <p:xfrm>
          <a:off x="573206" y="1282890"/>
          <a:ext cx="11027391" cy="5268034"/>
        </p:xfrm>
        <a:graphic>
          <a:graphicData uri="http://schemas.openxmlformats.org/drawingml/2006/table">
            <a:tbl>
              <a:tblPr/>
              <a:tblGrid>
                <a:gridCol w="2742075"/>
                <a:gridCol w="2222023"/>
                <a:gridCol w="2269303"/>
                <a:gridCol w="3793990"/>
              </a:tblGrid>
              <a:tr h="27986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Поступило заявок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Отношение </a:t>
                      </a:r>
                      <a:endParaRPr lang="ru-RU" sz="3600" b="0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3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</a:t>
                      </a:r>
                      <a:r>
                        <a:rPr lang="ru-RU" sz="3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ЦДС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72,55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130"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Участок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71,96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3130">
                <a:tc>
                  <a:txBody>
                    <a:bodyPr/>
                    <a:lstStyle/>
                    <a:p>
                      <a:pPr algn="l" fontAlgn="b"/>
                      <a:r>
                        <a:rPr lang="ru-RU" sz="3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3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72,08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72" y="2272"/>
            <a:ext cx="121920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Заявки от жителей</a:t>
            </a:r>
          </a:p>
        </p:txBody>
      </p:sp>
    </p:spTree>
  </p:cSld>
  <p:clrMapOvr>
    <a:masterClrMapping/>
  </p:clrMapOvr>
  <p:transition spd="slow" advClick="0" advTm="4000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2" y="2272"/>
            <a:ext cx="1219200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Порядок попадания в капитальный ремонт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02817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Порядок установления необходимости проведения капитального ремонта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общего имущества в многоквартирных домах, расположенных на территории Ленинградской области утвержден 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постановлением Правительства Ленинградской области от </a:t>
            </a:r>
            <a:b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27 декабря 2017 года № 625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распространяется на многоквартирные дома, включенные в </a:t>
            </a:r>
            <a:r>
              <a:rPr lang="ru-RU" sz="3200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Региональную программу капитального ремонта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общего имущества в многоквартирных домах, расположенных на территории Ленинградской области, на 2014-2043 годы, утвержденную </a:t>
            </a:r>
            <a:r>
              <a:rPr lang="ru-RU" sz="32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постановлением Правительства Ленинградской области от 26 декабря 2013 года № 508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9108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4420807"/>
              </p:ext>
            </p:extLst>
          </p:nvPr>
        </p:nvGraphicFramePr>
        <p:xfrm>
          <a:off x="213754" y="1201479"/>
          <a:ext cx="11732821" cy="5483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35934"/>
            <a:ext cx="12192000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Последовательность включения в Краткосрочную программу капитального ремонта:</a:t>
            </a:r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916380"/>
              </p:ext>
            </p:extLst>
          </p:nvPr>
        </p:nvGraphicFramePr>
        <p:xfrm>
          <a:off x="134468" y="802181"/>
          <a:ext cx="11643549" cy="5503088"/>
        </p:xfrm>
        <a:graphic>
          <a:graphicData uri="http://schemas.openxmlformats.org/drawingml/2006/table">
            <a:tbl>
              <a:tblPr/>
              <a:tblGrid>
                <a:gridCol w="3236897"/>
                <a:gridCol w="1391031"/>
                <a:gridCol w="1417670"/>
                <a:gridCol w="1321533"/>
                <a:gridCol w="1217592"/>
                <a:gridCol w="1440321"/>
                <a:gridCol w="1618505"/>
              </a:tblGrid>
              <a:tr h="6663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Планируется выполнение работ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39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сетей электроснабжения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систем водоотведения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крыши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фасада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фундамента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Установка коллективных (общедомовых) ПУ и УУ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6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 </a:t>
                      </a:r>
                      <a:r>
                        <a:rPr lang="ru-RU" sz="3200" b="1" i="0" u="none" strike="noStrike" dirty="0" err="1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Широково</a:t>
                      </a:r>
                      <a:r>
                        <a:rPr lang="ru-RU" sz="32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 fontAlgn="ctr"/>
                      <a:r>
                        <a:rPr lang="ru-RU" sz="3200" b="1" i="0" u="none" strike="noStrike" dirty="0" smtClean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д. 20</a:t>
                      </a:r>
                      <a:endParaRPr lang="ru-RU" sz="3200" b="1" i="0" u="none" strike="noStrike" dirty="0"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</a:t>
                      </a:r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ru-RU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</a:t>
                      </a:r>
                      <a:endParaRPr lang="ru-RU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</a:t>
                      </a:r>
                    </a:p>
                  </a:txBody>
                  <a:tcPr marL="6446" marR="6446" marT="64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9186" y="44201"/>
            <a:ext cx="1176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Краткосрочная программа капитального ремонта 2020-2021 год</a:t>
            </a:r>
            <a:endParaRPr lang="ru-RU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2331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5934"/>
            <a:ext cx="121920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Получены заключения о необходимости проведения работ капитального характера, заключения переданы в  администрацию </a:t>
            </a:r>
            <a:r>
              <a:rPr lang="ru-RU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Копорского</a:t>
            </a:r>
            <a:r>
              <a:rPr lang="ru-RU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сельского поселения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470673"/>
              </p:ext>
            </p:extLst>
          </p:nvPr>
        </p:nvGraphicFramePr>
        <p:xfrm>
          <a:off x="436731" y="1383995"/>
          <a:ext cx="11518706" cy="50713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039"/>
                <a:gridCol w="2466901"/>
                <a:gridCol w="780664"/>
                <a:gridCol w="905571"/>
                <a:gridCol w="780664"/>
                <a:gridCol w="1090424"/>
                <a:gridCol w="1372573"/>
                <a:gridCol w="1002137"/>
                <a:gridCol w="633355"/>
                <a:gridCol w="468399"/>
                <a:gridCol w="421559"/>
                <a:gridCol w="437172"/>
                <a:gridCol w="421559"/>
                <a:gridCol w="456689"/>
              </a:tblGrid>
              <a:tr h="10192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адрес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фундаменты + </a:t>
                      </a:r>
                      <a:r>
                        <a:rPr lang="ru-RU" sz="1400" u="none" strike="noStrike" dirty="0" err="1">
                          <a:effectLst/>
                        </a:rPr>
                        <a:t>отмостки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подвальное помещение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фасад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подъезды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кровля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В.О.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гвс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хвс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Ц.О.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Э.О.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15164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фасад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+ балконы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подъезды + двери / окна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 + лестничные марши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1495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 Копорье д.2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71215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Копорье д.3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 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46354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 Копорье д.6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596635"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 Копорье д.17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>
                          <a:effectLst/>
                        </a:rPr>
                        <a:t> 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>
                          <a:effectLst/>
                        </a:rPr>
                        <a:t>1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6122"/>
            <a:ext cx="12192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	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Основные задачи ООО «ИЭК Сервис» на 2021 год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 среднесрочную перспективу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/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1.Качественная подготовка к отопительному сезону 2021 – 2022 годов;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2.Обеспечение благоприятных и безопасных условий проживания граждан;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3.Обеспечение бесперебойной работы всех систем инженерно-технического обеспечения;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4.Выполнение работ по энергосбережению путем: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- замены приборов электроосвещения на энергосберегающие;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- установки общедомовых узлов учета потребляемых энергоресурсов.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48420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 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ООО «ИЭК Сервис»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выполнило в полном объемом 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поставленные задачи в 2020 году.</a:t>
            </a:r>
          </a:p>
          <a:p>
            <a:pPr algn="ctr"/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Предписаний и взысканий 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контролирующих органов не получало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6791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4897" y="29016"/>
            <a:ext cx="9692640" cy="1324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1000"/>
              </a:lnSpc>
            </a:pPr>
            <a:r>
              <a:rPr lang="ru-RU" sz="4400" b="1" i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Списочная численность компании - 50 человек</a:t>
            </a:r>
            <a:endParaRPr lang="ru-RU" sz="4400" b="1" i="1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667025"/>
              </p:ext>
            </p:extLst>
          </p:nvPr>
        </p:nvGraphicFramePr>
        <p:xfrm>
          <a:off x="171449" y="1441811"/>
          <a:ext cx="11925300" cy="5280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100"/>
                <a:gridCol w="3975100"/>
                <a:gridCol w="3975100"/>
              </a:tblGrid>
              <a:tr h="346295">
                <a:tc rowSpan="2"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Структура работников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Численность</a:t>
                      </a:r>
                      <a:endParaRPr lang="ru-RU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4490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В том числе на</a:t>
                      </a:r>
                      <a:r>
                        <a:rPr lang="ru-RU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Копорском</a:t>
                      </a:r>
                      <a:endParaRPr lang="ru-RU" sz="36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участке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anchorCtr="1"/>
                </a:tc>
              </a:tr>
              <a:tr h="794336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Руководители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anchor="ctr"/>
                </a:tc>
              </a:tr>
              <a:tr h="794336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Специалисты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94336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Рабочие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94336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всего: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3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0750" y="545911"/>
            <a:ext cx="1048148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CC00CC"/>
                </a:solidFill>
              </a:rPr>
              <a:t> </a:t>
            </a:r>
            <a:r>
              <a:rPr lang="ru-RU" sz="3600" i="1" dirty="0">
                <a:solidFill>
                  <a:srgbClr val="CC00CC"/>
                </a:solidFill>
              </a:rPr>
              <a:t>М</a:t>
            </a:r>
            <a:r>
              <a:rPr lang="ru-RU" sz="3600" i="1" dirty="0" smtClean="0">
                <a:solidFill>
                  <a:srgbClr val="CC00CC"/>
                </a:solidFill>
              </a:rPr>
              <a:t>ногие </a:t>
            </a:r>
            <a:r>
              <a:rPr lang="ru-RU" sz="3600" i="1" dirty="0">
                <a:solidFill>
                  <a:srgbClr val="CC00CC"/>
                </a:solidFill>
              </a:rPr>
              <a:t>жители считают, что их ответственность заканчивается за входной дверью в собственную квартиру. Это не так. Каждый собственник или наниматель несет ответственность за содержание общедомового имущества пропорционально квадратным метрам жилой площади, находящейся в собственности. </a:t>
            </a:r>
            <a:r>
              <a:rPr lang="ru-RU" sz="3600" i="1" dirty="0" smtClean="0">
                <a:solidFill>
                  <a:srgbClr val="CC00CC"/>
                </a:solidFill>
              </a:rPr>
              <a:t>Поэтому, ООО «ИЭК Сервис» призываем </a:t>
            </a:r>
            <a:r>
              <a:rPr lang="ru-RU" sz="3600" i="1" dirty="0">
                <a:solidFill>
                  <a:srgbClr val="CC00CC"/>
                </a:solidFill>
              </a:rPr>
              <a:t>ответственно относиться к МОП, прилегающей территории, ведь комфорт и уют в наших домах зависит от нас самих.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7894023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6287" y="58847"/>
            <a:ext cx="1041324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Уважаемые жители!</a:t>
            </a:r>
            <a:endParaRPr lang="ru-RU" sz="2400" dirty="0"/>
          </a:p>
          <a:p>
            <a:pPr algn="ctr"/>
            <a:r>
              <a:rPr lang="ru-RU" sz="2400" dirty="0"/>
              <a:t>Убедительная просьба</a:t>
            </a:r>
            <a:r>
              <a:rPr lang="ru-RU" sz="2400" b="1" dirty="0"/>
              <a:t> </a:t>
            </a:r>
            <a:r>
              <a:rPr lang="ru-RU" sz="2400" dirty="0"/>
              <a:t>соблюдать </a:t>
            </a:r>
            <a:r>
              <a:rPr lang="ru-RU" sz="2400" b="1" dirty="0"/>
              <a:t>Правила пожарной безопасности, санитарные нормы и правила, а также Правила содержания общего имущества в многоквартирном доме,</a:t>
            </a:r>
            <a:r>
              <a:rPr lang="ru-RU" sz="2400" dirty="0"/>
              <a:t> в том числе: соблюдать чистоту и порядок в местах общего пользования: </a:t>
            </a:r>
            <a:r>
              <a:rPr lang="ru-RU" sz="2400" b="1" dirty="0"/>
              <a:t>выносить мусор в специально отведенные места, не допускать сбрасывание в санитарный узел мусора и отходов, засоряющих канализацию.</a:t>
            </a:r>
            <a:endParaRPr lang="ru-RU" sz="2400" dirty="0"/>
          </a:p>
          <a:p>
            <a:pPr algn="ctr"/>
            <a:r>
              <a:rPr lang="ru-RU" sz="2400" b="1" dirty="0"/>
              <a:t>Не допускать загромождения помещений</a:t>
            </a:r>
            <a:r>
              <a:rPr lang="ru-RU" sz="2400" dirty="0"/>
              <a:t>, входящих в состав общего имущества многоквартирного дома (коридоров, проходов, лестничных клеток, запасных выходов, чердачных помещений, подвалов) </a:t>
            </a:r>
            <a:r>
              <a:rPr lang="ru-RU" sz="2400" b="1" dirty="0"/>
              <a:t>личными вещами</a:t>
            </a:r>
            <a:r>
              <a:rPr lang="ru-RU" sz="2400" dirty="0"/>
              <a:t>. В случае выявления нарушения и выполнения работ по расчистке мест общего пользования сотрудниками Управляющей компании, собственники </a:t>
            </a:r>
            <a:r>
              <a:rPr lang="ru-RU" sz="2400" b="1" dirty="0"/>
              <a:t>обязаны возместить расходы</a:t>
            </a:r>
            <a:r>
              <a:rPr lang="ru-RU" sz="2400" dirty="0"/>
              <a:t> на устранение нарушения в размере согласно калькуляции (сметного расчета), составленной Исполнителем, исходя из расценок территориальной - сметно-нормативной базы (ТСНБ) за каждое нарушение. Затраты будут включены в счета-квитанции пропорционально занимаемой площади;</a:t>
            </a:r>
          </a:p>
          <a:p>
            <a:pPr algn="ctr"/>
            <a:r>
              <a:rPr lang="ru-RU" sz="2400" b="1" dirty="0"/>
              <a:t>                                           </a:t>
            </a:r>
            <a:endParaRPr lang="ru-RU" sz="2400" dirty="0"/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/>
          <a:srcRect l="10496" t="14421" r="33831" b="23377"/>
          <a:stretch>
            <a:fillRect/>
          </a:stretch>
        </p:blipFill>
        <p:spPr bwMode="auto">
          <a:xfrm>
            <a:off x="2866030" y="-1"/>
            <a:ext cx="6536690" cy="67488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215817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print"/>
          <a:srcRect l="37533" t="10402" r="33313" b="19385"/>
          <a:stretch>
            <a:fillRect/>
          </a:stretch>
        </p:blipFill>
        <p:spPr bwMode="auto">
          <a:xfrm>
            <a:off x="3056511" y="109183"/>
            <a:ext cx="5399974" cy="64566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14971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467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	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8300" y="1414053"/>
            <a:ext cx="99431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7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27000"/>
            <a:ext cx="1219200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Перечень услуг и работ по управлению, содержанию и текущему ремонту общего имущества в МКД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033776"/>
              </p:ext>
            </p:extLst>
          </p:nvPr>
        </p:nvGraphicFramePr>
        <p:xfrm>
          <a:off x="310080" y="909669"/>
          <a:ext cx="11565246" cy="5783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23"/>
                <a:gridCol w="26838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Виды работ, услуг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Периодичность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 Санитарное содержание МОП</a:t>
                      </a:r>
                      <a:r>
                        <a:rPr lang="ru-RU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МКД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1.1. Мытье окон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1.2. Обметание пыли с потолков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1.3. Влажное подметание лестничных площадок и маршей ниже трех этажей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 дней в неделю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8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1.4. Влажное подметание лестничных площадок и маршей выше третьего этажа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раза в неделю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1.5. Влажная протирка стен, дверей, чердачных лестниц, отопительных приборов (радиаторов), плафонов, почтовых ящиков, шкафов для электрощитов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слаботочных устройств со сменой воды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1.6. Мытье лестничных площадок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маршей с периодической сменой воды или моющего раствора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месяц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1.7. Уборка крыш от листвы, уборка чердаков и подвалов от мусора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ПРИМЕЧАНИЕ: В данные расходы не входит уборка чердаков или подвалов от бытовых вещей, складированных собственниками помещений в МКД без специального разрешения.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1.8.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Дератизация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раза в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1.9. Дезинсекция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67940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27000"/>
            <a:ext cx="1219200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Перечень услуг и работ по управлению, содержанию и текущему ремонту общего имущества в МКД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187911"/>
              </p:ext>
            </p:extLst>
          </p:nvPr>
        </p:nvGraphicFramePr>
        <p:xfrm>
          <a:off x="298205" y="838419"/>
          <a:ext cx="11565246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23"/>
                <a:gridCol w="26838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Виды работ, услуг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Периодичность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 Санитарное содержание придомовой территории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МКД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2.1. Уборка тротуарных дорожек перед входом в подъезд (круглогодично)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 раз в неделю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2.2. Очистка от наледи –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крыльцо (зимний период)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2.3. Очистка тротуарных дорожек перед входом в подъезд от снега и сгребание к обочинам при толщине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снежного покрова более 20 мм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8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2.4. Посыпка тротуарных дорожек перед входом в подъезд песком (зимний период)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Раз в трое суток во время гололёда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2.6. Уборка отмосток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год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2.7. Уборка приямков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неделю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67940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27000"/>
            <a:ext cx="1219200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Перечень услуг и работ по управлению, содержанию и текущему ремонту общего имущества в МКД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580" y="838419"/>
          <a:ext cx="11565246" cy="5788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23"/>
                <a:gridCol w="26838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Виды работ, услуг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Периодичность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 Техническое содержание общего имущества МКД ( без обслуживания общедомовых приборов учета)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4.1. Осмотр мест общего пользования и конструктивных элементов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неделю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4.2. Замена разбитых стекол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4.3. Ремонт и укрепление входных дверей в местах общего пользования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18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4.4. Замена перегоревших электроламп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4.5. Осмотр систем центрального отопления, холодного водоснабжения, внутридомового газового оборудования, канализации и электросетей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неделю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4.6. Осмотр и проверка дымовентиляционных каналов с составлением актов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smtClean="0"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раза в год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4.7.  Проверка исправности канализационных вытяжек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 раза в год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4.8.  Техническое обслуживание внутридомового газового оборудования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 год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4.9.  Работы по обслуживанию на останов и запуск системы отопления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 раза в год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4.10. Испытания на прочность и плотность (гидравлические испытания) узлов ввода и систем отопления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год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67940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27000"/>
            <a:ext cx="1219200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Перечень услуг и работ по управлению, содержанию и текущему ремонту общего имущества в МКД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033221"/>
              </p:ext>
            </p:extLst>
          </p:nvPr>
        </p:nvGraphicFramePr>
        <p:xfrm>
          <a:off x="333830" y="862169"/>
          <a:ext cx="11565246" cy="5696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23"/>
                <a:gridCol w="26838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Виды работ, услуг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Периодичность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 Техническое содержание общего имущества МКД ( без обслуживания общедомовых приборов учета)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4.11. Промывка и регулировка систем отопления, промывка централизованных систем теплоснабжения для удаления </a:t>
                      </a:r>
                      <a:r>
                        <a:rPr lang="ru-RU" sz="20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накипно-коррозионных</a:t>
                      </a: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отложений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год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4.12. Замеры сопротивлений изоляции входящих электропроводов и общедомовых электрических сетей 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 раз в  год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4.13. Устранение свищей в системах ЦО и ХВС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18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4.14.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Удаление воздуха из системы теплоснабжения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4.15.  Устранение засоров канализации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4.16. Притирка, замена прокладок, набивка сальников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запорной арматуры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4.17. Прочистка вентиляционных</a:t>
                      </a:r>
                      <a:r>
                        <a:rPr lang="ru-RU" sz="20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каналов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4.18. Устранение мелких неисправностей электропроводки на общедомовых электрических сетях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4.19. Аварийное обслуживание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круглосуточно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67940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127000"/>
            <a:ext cx="1219200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Перечень услуг и работ по управлению, содержанию и текущему ремонту общего имущества в МКД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509714"/>
              </p:ext>
            </p:extLst>
          </p:nvPr>
        </p:nvGraphicFramePr>
        <p:xfrm>
          <a:off x="333830" y="862169"/>
          <a:ext cx="11565246" cy="3868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1423"/>
                <a:gridCol w="26838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Виды работ, услуг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Периодичность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5. Текущий ремонт общего имущества</a:t>
                      </a:r>
                      <a:r>
                        <a:rPr lang="ru-RU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многоквартирном доме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( без обслуживания общедомовых приборов учета)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5.1. Текущий ремонт конструктивных элементов МКД, косметический ремонт подъездов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5.2. Текущий ремонт инженерного оборудования и сетей, входящих в общее имущество МКД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 мере необходимости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 Услуги управления</a:t>
                      </a:r>
                      <a:endParaRPr lang="ru-RU" sz="2400" b="1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18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6.1. Административно-хозяйственные расходы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6.2. Услуги ЕИРЦ, в том числе паспортного стола</a:t>
                      </a:r>
                      <a:endParaRPr lang="ru-RU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679406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6798</TotalTime>
  <Words>3613</Words>
  <Application>Microsoft Office PowerPoint</Application>
  <PresentationFormat>Произвольный</PresentationFormat>
  <Paragraphs>817</Paragraphs>
  <Slides>44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Борзенко</dc:creator>
  <cp:lastModifiedBy>Татьяна</cp:lastModifiedBy>
  <cp:revision>478</cp:revision>
  <cp:lastPrinted>2020-02-05T07:33:43Z</cp:lastPrinted>
  <dcterms:created xsi:type="dcterms:W3CDTF">2020-01-29T07:01:33Z</dcterms:created>
  <dcterms:modified xsi:type="dcterms:W3CDTF">2021-02-18T09:43:25Z</dcterms:modified>
</cp:coreProperties>
</file>